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4" r:id="rId2"/>
    <p:sldId id="272" r:id="rId3"/>
    <p:sldId id="258" r:id="rId4"/>
    <p:sldId id="259" r:id="rId5"/>
    <p:sldId id="264" r:id="rId6"/>
    <p:sldId id="265" r:id="rId7"/>
    <p:sldId id="266" r:id="rId8"/>
    <p:sldId id="263" r:id="rId9"/>
    <p:sldId id="275" r:id="rId10"/>
    <p:sldId id="276" r:id="rId11"/>
    <p:sldId id="267" r:id="rId12"/>
    <p:sldId id="268" r:id="rId13"/>
    <p:sldId id="269" r:id="rId14"/>
    <p:sldId id="271" r:id="rId15"/>
    <p:sldId id="273" r:id="rId16"/>
    <p:sldId id="262"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EC9FB-23CF-4E42-8BA3-6434FF5BA083}" type="datetimeFigureOut">
              <a:rPr lang="en-US" smtClean="0"/>
              <a:t>7/26/2018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32DCE-2160-4E60-9298-F0DE1F92D840}" type="slidenum">
              <a:rPr lang="en-US" smtClean="0"/>
              <a:t>‹#›</a:t>
            </a:fld>
            <a:endParaRPr lang="en-US"/>
          </a:p>
        </p:txBody>
      </p:sp>
    </p:spTree>
    <p:extLst>
      <p:ext uri="{BB962C8B-B14F-4D97-AF65-F5344CB8AC3E}">
        <p14:creationId xmlns:p14="http://schemas.microsoft.com/office/powerpoint/2010/main" val="164250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NaOH and Hot water regeneration for small scale industries. Thermal regeneration for large scale industries.(For activated Charcoal)</a:t>
            </a:r>
          </a:p>
        </p:txBody>
      </p:sp>
      <p:sp>
        <p:nvSpPr>
          <p:cNvPr id="4" name="Slide Number Placeholder 3"/>
          <p:cNvSpPr>
            <a:spLocks noGrp="1"/>
          </p:cNvSpPr>
          <p:nvPr>
            <p:ph type="sldNum" sz="quarter" idx="10"/>
          </p:nvPr>
        </p:nvSpPr>
        <p:spPr/>
        <p:txBody>
          <a:bodyPr/>
          <a:lstStyle/>
          <a:p>
            <a:fld id="{95432DCE-2160-4E60-9298-F0DE1F92D840}" type="slidenum">
              <a:rPr lang="en-US" smtClean="0"/>
              <a:t>1</a:t>
            </a:fld>
            <a:endParaRPr lang="en-US"/>
          </a:p>
        </p:txBody>
      </p:sp>
    </p:spTree>
    <p:extLst>
      <p:ext uri="{BB962C8B-B14F-4D97-AF65-F5344CB8AC3E}">
        <p14:creationId xmlns:p14="http://schemas.microsoft.com/office/powerpoint/2010/main" val="1275878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32DCE-2160-4E60-9298-F0DE1F92D840}" type="slidenum">
              <a:rPr lang="en-US" smtClean="0"/>
              <a:t>6</a:t>
            </a:fld>
            <a:endParaRPr lang="en-US"/>
          </a:p>
        </p:txBody>
      </p:sp>
    </p:spTree>
    <p:extLst>
      <p:ext uri="{BB962C8B-B14F-4D97-AF65-F5344CB8AC3E}">
        <p14:creationId xmlns:p14="http://schemas.microsoft.com/office/powerpoint/2010/main" val="3546471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69F74B-9FAF-477D-A125-87EE5E3E40C4}" type="datetimeFigureOut">
              <a:rPr lang="en-US" smtClean="0"/>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708C5-F50C-4EE6-8B0D-FC09D4218C87}" type="slidenum">
              <a:rPr lang="en-US" smtClean="0"/>
              <a:t>‹#›</a:t>
            </a:fld>
            <a:endParaRPr lang="en-US"/>
          </a:p>
        </p:txBody>
      </p:sp>
    </p:spTree>
    <p:extLst>
      <p:ext uri="{BB962C8B-B14F-4D97-AF65-F5344CB8AC3E}">
        <p14:creationId xmlns:p14="http://schemas.microsoft.com/office/powerpoint/2010/main" val="407813886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69F74B-9FAF-477D-A125-87EE5E3E40C4}" type="datetimeFigureOut">
              <a:rPr lang="en-US" smtClean="0"/>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708C5-F50C-4EE6-8B0D-FC09D4218C87}" type="slidenum">
              <a:rPr lang="en-US" smtClean="0"/>
              <a:t>‹#›</a:t>
            </a:fld>
            <a:endParaRPr lang="en-US"/>
          </a:p>
        </p:txBody>
      </p:sp>
    </p:spTree>
    <p:extLst>
      <p:ext uri="{BB962C8B-B14F-4D97-AF65-F5344CB8AC3E}">
        <p14:creationId xmlns:p14="http://schemas.microsoft.com/office/powerpoint/2010/main" val="2779240810"/>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69F74B-9FAF-477D-A125-87EE5E3E40C4}" type="datetimeFigureOut">
              <a:rPr lang="en-US" smtClean="0"/>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708C5-F50C-4EE6-8B0D-FC09D4218C87}" type="slidenum">
              <a:rPr lang="en-US" smtClean="0"/>
              <a:t>‹#›</a:t>
            </a:fld>
            <a:endParaRPr lang="en-US"/>
          </a:p>
        </p:txBody>
      </p:sp>
    </p:spTree>
    <p:extLst>
      <p:ext uri="{BB962C8B-B14F-4D97-AF65-F5344CB8AC3E}">
        <p14:creationId xmlns:p14="http://schemas.microsoft.com/office/powerpoint/2010/main" val="412093798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69F74B-9FAF-477D-A125-87EE5E3E40C4}" type="datetimeFigureOut">
              <a:rPr lang="en-US" smtClean="0"/>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708C5-F50C-4EE6-8B0D-FC09D4218C87}" type="slidenum">
              <a:rPr lang="en-US" smtClean="0"/>
              <a:t>‹#›</a:t>
            </a:fld>
            <a:endParaRPr lang="en-US"/>
          </a:p>
        </p:txBody>
      </p:sp>
    </p:spTree>
    <p:extLst>
      <p:ext uri="{BB962C8B-B14F-4D97-AF65-F5344CB8AC3E}">
        <p14:creationId xmlns:p14="http://schemas.microsoft.com/office/powerpoint/2010/main" val="423463290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69F74B-9FAF-477D-A125-87EE5E3E40C4}" type="datetimeFigureOut">
              <a:rPr lang="en-US" smtClean="0"/>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708C5-F50C-4EE6-8B0D-FC09D4218C87}" type="slidenum">
              <a:rPr lang="en-US" smtClean="0"/>
              <a:t>‹#›</a:t>
            </a:fld>
            <a:endParaRPr lang="en-US"/>
          </a:p>
        </p:txBody>
      </p:sp>
    </p:spTree>
    <p:extLst>
      <p:ext uri="{BB962C8B-B14F-4D97-AF65-F5344CB8AC3E}">
        <p14:creationId xmlns:p14="http://schemas.microsoft.com/office/powerpoint/2010/main" val="2612336753"/>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69F74B-9FAF-477D-A125-87EE5E3E40C4}" type="datetimeFigureOut">
              <a:rPr lang="en-US" smtClean="0"/>
              <a:t>7/26/2018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708C5-F50C-4EE6-8B0D-FC09D4218C87}" type="slidenum">
              <a:rPr lang="en-US" smtClean="0"/>
              <a:t>‹#›</a:t>
            </a:fld>
            <a:endParaRPr lang="en-US"/>
          </a:p>
        </p:txBody>
      </p:sp>
    </p:spTree>
    <p:extLst>
      <p:ext uri="{BB962C8B-B14F-4D97-AF65-F5344CB8AC3E}">
        <p14:creationId xmlns:p14="http://schemas.microsoft.com/office/powerpoint/2010/main" val="170202703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69F74B-9FAF-477D-A125-87EE5E3E40C4}" type="datetimeFigureOut">
              <a:rPr lang="en-US" smtClean="0"/>
              <a:t>7/26/2018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708C5-F50C-4EE6-8B0D-FC09D4218C87}" type="slidenum">
              <a:rPr lang="en-US" smtClean="0"/>
              <a:t>‹#›</a:t>
            </a:fld>
            <a:endParaRPr lang="en-US"/>
          </a:p>
        </p:txBody>
      </p:sp>
    </p:spTree>
    <p:extLst>
      <p:ext uri="{BB962C8B-B14F-4D97-AF65-F5344CB8AC3E}">
        <p14:creationId xmlns:p14="http://schemas.microsoft.com/office/powerpoint/2010/main" val="318925122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69F74B-9FAF-477D-A125-87EE5E3E40C4}" type="datetimeFigureOut">
              <a:rPr lang="en-US" smtClean="0"/>
              <a:t>7/26/2018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708C5-F50C-4EE6-8B0D-FC09D4218C87}" type="slidenum">
              <a:rPr lang="en-US" smtClean="0"/>
              <a:t>‹#›</a:t>
            </a:fld>
            <a:endParaRPr lang="en-US"/>
          </a:p>
        </p:txBody>
      </p:sp>
    </p:spTree>
    <p:extLst>
      <p:ext uri="{BB962C8B-B14F-4D97-AF65-F5344CB8AC3E}">
        <p14:creationId xmlns:p14="http://schemas.microsoft.com/office/powerpoint/2010/main" val="89593454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69F74B-9FAF-477D-A125-87EE5E3E40C4}" type="datetimeFigureOut">
              <a:rPr lang="en-US" smtClean="0"/>
              <a:t>7/26/2018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708C5-F50C-4EE6-8B0D-FC09D4218C87}" type="slidenum">
              <a:rPr lang="en-US" smtClean="0"/>
              <a:t>‹#›</a:t>
            </a:fld>
            <a:endParaRPr lang="en-US"/>
          </a:p>
        </p:txBody>
      </p:sp>
    </p:spTree>
    <p:extLst>
      <p:ext uri="{BB962C8B-B14F-4D97-AF65-F5344CB8AC3E}">
        <p14:creationId xmlns:p14="http://schemas.microsoft.com/office/powerpoint/2010/main" val="176136708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69F74B-9FAF-477D-A125-87EE5E3E40C4}" type="datetimeFigureOut">
              <a:rPr lang="en-US" smtClean="0"/>
              <a:t>7/26/2018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708C5-F50C-4EE6-8B0D-FC09D4218C87}" type="slidenum">
              <a:rPr lang="en-US" smtClean="0"/>
              <a:t>‹#›</a:t>
            </a:fld>
            <a:endParaRPr lang="en-US"/>
          </a:p>
        </p:txBody>
      </p:sp>
    </p:spTree>
    <p:extLst>
      <p:ext uri="{BB962C8B-B14F-4D97-AF65-F5344CB8AC3E}">
        <p14:creationId xmlns:p14="http://schemas.microsoft.com/office/powerpoint/2010/main" val="1872565153"/>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69F74B-9FAF-477D-A125-87EE5E3E40C4}" type="datetimeFigureOut">
              <a:rPr lang="en-US" smtClean="0"/>
              <a:t>7/26/2018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708C5-F50C-4EE6-8B0D-FC09D4218C87}" type="slidenum">
              <a:rPr lang="en-US" smtClean="0"/>
              <a:t>‹#›</a:t>
            </a:fld>
            <a:endParaRPr lang="en-US"/>
          </a:p>
        </p:txBody>
      </p:sp>
    </p:spTree>
    <p:extLst>
      <p:ext uri="{BB962C8B-B14F-4D97-AF65-F5344CB8AC3E}">
        <p14:creationId xmlns:p14="http://schemas.microsoft.com/office/powerpoint/2010/main" val="2831159901"/>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9F74B-9FAF-477D-A125-87EE5E3E40C4}" type="datetimeFigureOut">
              <a:rPr lang="en-US" smtClean="0"/>
              <a:t>7/26/2018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708C5-F50C-4EE6-8B0D-FC09D4218C87}" type="slidenum">
              <a:rPr lang="en-US" smtClean="0"/>
              <a:t>‹#›</a:t>
            </a:fld>
            <a:endParaRPr lang="en-US"/>
          </a:p>
        </p:txBody>
      </p:sp>
    </p:spTree>
    <p:extLst>
      <p:ext uri="{BB962C8B-B14F-4D97-AF65-F5344CB8AC3E}">
        <p14:creationId xmlns:p14="http://schemas.microsoft.com/office/powerpoint/2010/main" val="2551469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4FF7AFAA-AD7B-466A-ADF2-66A53EF822F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08215" y="-27992"/>
            <a:ext cx="9828415" cy="6866891"/>
          </a:xfrm>
          <a:prstGeom prst="rect">
            <a:avLst/>
          </a:prstGeom>
          <a:effectLst>
            <a:softEdge rad="127000"/>
          </a:effectLst>
          <a:scene3d>
            <a:camera prst="orthographicFront"/>
            <a:lightRig rig="threePt" dir="t"/>
          </a:scene3d>
          <a:sp3d>
            <a:bevelT prst="relaxedInset"/>
          </a:sp3d>
        </p:spPr>
      </p:pic>
      <p:pic>
        <p:nvPicPr>
          <p:cNvPr id="7" name="Picture 6">
            <a:extLst>
              <a:ext uri="{FF2B5EF4-FFF2-40B4-BE49-F238E27FC236}">
                <a16:creationId xmlns:a16="http://schemas.microsoft.com/office/drawing/2014/main" id="{2529615B-9CCD-48D4-B3BB-E0CDC7BB86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232" y="71036"/>
            <a:ext cx="2636338" cy="843363"/>
          </a:xfrm>
          <a:prstGeom prst="rect">
            <a:avLst/>
          </a:prstGeom>
        </p:spPr>
      </p:pic>
      <p:sp>
        <p:nvSpPr>
          <p:cNvPr id="8" name="Rectangle 7">
            <a:extLst>
              <a:ext uri="{FF2B5EF4-FFF2-40B4-BE49-F238E27FC236}">
                <a16:creationId xmlns:a16="http://schemas.microsoft.com/office/drawing/2014/main" id="{7806EAC7-EF22-48C3-A7A6-EE5CE56B6771}"/>
              </a:ext>
            </a:extLst>
          </p:cNvPr>
          <p:cNvSpPr/>
          <p:nvPr/>
        </p:nvSpPr>
        <p:spPr>
          <a:xfrm>
            <a:off x="11703" y="4417084"/>
            <a:ext cx="8208566" cy="193899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a:spAutoFit/>
          </a:bodyPr>
          <a:lstStyle/>
          <a:p>
            <a:r>
              <a:rPr lang="en-US" sz="4000" b="1" dirty="0">
                <a:ln w="10160">
                  <a:solidFill>
                    <a:schemeClr val="accent5"/>
                  </a:solidFill>
                  <a:prstDash val="solid"/>
                </a:ln>
                <a:solidFill>
                  <a:srgbClr val="FFFF00"/>
                </a:solidFill>
                <a:effectLst>
                  <a:outerShdw blurRad="38100" dist="22860" dir="5400000" algn="tl" rotWithShape="0">
                    <a:srgbClr val="000000">
                      <a:alpha val="30000"/>
                    </a:srgbClr>
                  </a:outerShdw>
                </a:effectLst>
              </a:rPr>
              <a:t>TEAM: </a:t>
            </a:r>
          </a:p>
          <a:p>
            <a:r>
              <a:rPr lang="en-US" sz="4000" b="1" cap="none" spc="0" dirty="0">
                <a:ln w="10160">
                  <a:solidFill>
                    <a:schemeClr val="accent5"/>
                  </a:solidFill>
                  <a:prstDash val="solid"/>
                </a:ln>
                <a:solidFill>
                  <a:srgbClr val="FFFF00"/>
                </a:solidFill>
                <a:effectLst>
                  <a:outerShdw blurRad="38100" dist="22860" dir="5400000" algn="tl" rotWithShape="0">
                    <a:srgbClr val="000000">
                      <a:alpha val="30000"/>
                    </a:srgbClr>
                  </a:outerShdw>
                </a:effectLst>
              </a:rPr>
              <a:t>TEAM ID:</a:t>
            </a:r>
          </a:p>
          <a:p>
            <a:r>
              <a:rPr lang="en-US" sz="4000" b="1" dirty="0">
                <a:ln w="10160">
                  <a:solidFill>
                    <a:schemeClr val="accent5"/>
                  </a:solidFill>
                  <a:prstDash val="solid"/>
                </a:ln>
                <a:solidFill>
                  <a:srgbClr val="FFFF00"/>
                </a:solidFill>
                <a:effectLst>
                  <a:outerShdw blurRad="38100" dist="22860" dir="5400000" algn="tl" rotWithShape="0">
                    <a:srgbClr val="000000">
                      <a:alpha val="30000"/>
                    </a:srgbClr>
                  </a:outerShdw>
                </a:effectLst>
              </a:rPr>
              <a:t>TEAM MEMBERS:</a:t>
            </a:r>
            <a:endParaRPr lang="en-US" sz="3200" b="1" cap="none" spc="0" dirty="0">
              <a:ln w="10160">
                <a:solidFill>
                  <a:schemeClr val="accent5"/>
                </a:solidFill>
                <a:prstDash val="solid"/>
              </a:ln>
              <a:solidFill>
                <a:srgbClr val="FFFF00"/>
              </a:solidFill>
              <a:effectLst>
                <a:outerShdw blurRad="38100" dist="22860" dir="5400000" algn="tl" rotWithShape="0">
                  <a:srgbClr val="000000">
                    <a:alpha val="30000"/>
                  </a:srgbClr>
                </a:outerShdw>
              </a:effectLst>
            </a:endParaRPr>
          </a:p>
        </p:txBody>
      </p:sp>
      <p:sp>
        <p:nvSpPr>
          <p:cNvPr id="9" name="Rectangle 8">
            <a:extLst>
              <a:ext uri="{FF2B5EF4-FFF2-40B4-BE49-F238E27FC236}">
                <a16:creationId xmlns:a16="http://schemas.microsoft.com/office/drawing/2014/main" id="{63E043A2-65B5-4527-83A6-CCB1BA8F63A9}"/>
              </a:ext>
            </a:extLst>
          </p:cNvPr>
          <p:cNvSpPr/>
          <p:nvPr/>
        </p:nvSpPr>
        <p:spPr>
          <a:xfrm>
            <a:off x="2186769" y="5072190"/>
            <a:ext cx="4418197" cy="120032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lIns="91440" tIns="45720" rIns="91440" bIns="45720">
            <a:spAutoFit/>
          </a:bodyPr>
          <a:lstStyle/>
          <a:p>
            <a:pPr algn="ctr"/>
            <a:r>
              <a:rPr lang="en-US" sz="3600" b="1" dirty="0">
                <a:ln w="6600">
                  <a:solidFill>
                    <a:schemeClr val="accent2"/>
                  </a:solidFill>
                  <a:prstDash val="solid"/>
                </a:ln>
                <a:solidFill>
                  <a:schemeClr val="tx1">
                    <a:lumMod val="75000"/>
                    <a:lumOff val="25000"/>
                  </a:schemeClr>
                </a:solidFill>
                <a:effectLst>
                  <a:outerShdw dist="38100" dir="2700000" algn="tl" rotWithShape="0">
                    <a:schemeClr val="accent2"/>
                  </a:outerShdw>
                </a:effectLst>
              </a:rPr>
              <a:t>2919(GREEN-A-THON)</a:t>
            </a:r>
          </a:p>
          <a:p>
            <a:pPr algn="ctr"/>
            <a:endParaRPr lang="en-US" sz="3600" b="1" cap="none" spc="0" dirty="0">
              <a:ln w="6600">
                <a:solidFill>
                  <a:schemeClr val="accent2"/>
                </a:solidFill>
                <a:prstDash val="solid"/>
              </a:ln>
              <a:solidFill>
                <a:schemeClr val="tx1">
                  <a:lumMod val="75000"/>
                  <a:lumOff val="25000"/>
                </a:schemeClr>
              </a:solidFill>
              <a:effectLst>
                <a:outerShdw dist="38100" dir="2700000" algn="tl" rotWithShape="0">
                  <a:schemeClr val="accent2"/>
                </a:outerShdw>
              </a:effectLst>
            </a:endParaRPr>
          </a:p>
        </p:txBody>
      </p:sp>
      <p:sp>
        <p:nvSpPr>
          <p:cNvPr id="10" name="Rectangle 9">
            <a:extLst>
              <a:ext uri="{FF2B5EF4-FFF2-40B4-BE49-F238E27FC236}">
                <a16:creationId xmlns:a16="http://schemas.microsoft.com/office/drawing/2014/main" id="{6FF9FA7E-7AEA-4BDD-A91C-AC5D162AC6C2}"/>
              </a:ext>
            </a:extLst>
          </p:cNvPr>
          <p:cNvSpPr/>
          <p:nvPr/>
        </p:nvSpPr>
        <p:spPr>
          <a:xfrm>
            <a:off x="2041590" y="4427333"/>
            <a:ext cx="4915641" cy="7078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lIns="91440" tIns="45720" rIns="91440" bIns="45720">
            <a:spAutoFit/>
          </a:bodyPr>
          <a:lstStyle/>
          <a:p>
            <a:pPr algn="ctr"/>
            <a:r>
              <a:rPr lang="en-US" sz="4000" b="1" cap="none" spc="0" dirty="0">
                <a:ln w="6600">
                  <a:solidFill>
                    <a:schemeClr val="accent2"/>
                  </a:solidFill>
                  <a:prstDash val="solid"/>
                </a:ln>
                <a:solidFill>
                  <a:schemeClr val="tx1">
                    <a:lumMod val="75000"/>
                    <a:lumOff val="25000"/>
                  </a:schemeClr>
                </a:solidFill>
                <a:effectLst>
                  <a:outerShdw dist="38100" dir="2700000" algn="tl" rotWithShape="0">
                    <a:schemeClr val="accent2"/>
                  </a:outerShdw>
                </a:effectLst>
              </a:rPr>
              <a:t>AJAX(GREEN-A-THON)</a:t>
            </a:r>
          </a:p>
        </p:txBody>
      </p:sp>
      <p:sp>
        <p:nvSpPr>
          <p:cNvPr id="11" name="Rectangle 10">
            <a:extLst>
              <a:ext uri="{FF2B5EF4-FFF2-40B4-BE49-F238E27FC236}">
                <a16:creationId xmlns:a16="http://schemas.microsoft.com/office/drawing/2014/main" id="{AFBBA851-7EA0-4758-9DF8-1AF7B0637EDC}"/>
              </a:ext>
            </a:extLst>
          </p:cNvPr>
          <p:cNvSpPr/>
          <p:nvPr/>
        </p:nvSpPr>
        <p:spPr>
          <a:xfrm>
            <a:off x="3860392" y="5709745"/>
            <a:ext cx="5791199" cy="107721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91440" tIns="45720" rIns="91440" bIns="45720">
            <a:spAutoFit/>
          </a:bodyPr>
          <a:lstStyle/>
          <a:p>
            <a:r>
              <a:rPr lang="en-US" sz="3200" b="1" dirty="0">
                <a:ln w="6600">
                  <a:solidFill>
                    <a:schemeClr val="accent2"/>
                  </a:solidFill>
                  <a:prstDash val="solid"/>
                </a:ln>
                <a:solidFill>
                  <a:schemeClr val="tx1">
                    <a:lumMod val="75000"/>
                    <a:lumOff val="25000"/>
                  </a:schemeClr>
                </a:solidFill>
                <a:effectLst>
                  <a:outerShdw dist="38100" dir="2700000" algn="tl" rotWithShape="0">
                    <a:schemeClr val="accent2"/>
                  </a:outerShdw>
                </a:effectLst>
              </a:rPr>
              <a:t>Rohan Mujoo , Yash Chauhan</a:t>
            </a:r>
          </a:p>
          <a:p>
            <a:r>
              <a:rPr lang="en-US" sz="3200" b="1" cap="none" spc="0" dirty="0">
                <a:ln w="6600">
                  <a:solidFill>
                    <a:schemeClr val="accent2"/>
                  </a:solidFill>
                  <a:prstDash val="solid"/>
                </a:ln>
                <a:solidFill>
                  <a:schemeClr val="tx1">
                    <a:lumMod val="75000"/>
                    <a:lumOff val="25000"/>
                  </a:schemeClr>
                </a:solidFill>
                <a:effectLst>
                  <a:outerShdw dist="38100" dir="2700000" algn="tl" rotWithShape="0">
                    <a:schemeClr val="accent2"/>
                  </a:outerShdw>
                </a:effectLst>
              </a:rPr>
              <a:t>Sahil Soni , Mohit Jain</a:t>
            </a:r>
          </a:p>
        </p:txBody>
      </p:sp>
    </p:spTree>
    <p:extLst>
      <p:ext uri="{BB962C8B-B14F-4D97-AF65-F5344CB8AC3E}">
        <p14:creationId xmlns:p14="http://schemas.microsoft.com/office/powerpoint/2010/main" val="1905939820"/>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3BDE2A-62F8-4B83-ACEB-CEED4CC41C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0"/>
            <a:ext cx="4495800" cy="6858000"/>
          </a:xfrm>
          <a:prstGeom prst="rect">
            <a:avLst/>
          </a:prstGeom>
        </p:spPr>
      </p:pic>
      <p:cxnSp>
        <p:nvCxnSpPr>
          <p:cNvPr id="5" name="Straight Arrow Connector 4">
            <a:extLst>
              <a:ext uri="{FF2B5EF4-FFF2-40B4-BE49-F238E27FC236}">
                <a16:creationId xmlns:a16="http://schemas.microsoft.com/office/drawing/2014/main" id="{9CCC20BE-3A74-45B7-932B-951552AD28EB}"/>
              </a:ext>
            </a:extLst>
          </p:cNvPr>
          <p:cNvCxnSpPr/>
          <p:nvPr/>
        </p:nvCxnSpPr>
        <p:spPr>
          <a:xfrm flipH="1" flipV="1">
            <a:off x="1219200" y="3124200"/>
            <a:ext cx="30480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7DD5229-7DD9-4780-BD6A-EDD47FC99AB5}"/>
              </a:ext>
            </a:extLst>
          </p:cNvPr>
          <p:cNvCxnSpPr/>
          <p:nvPr/>
        </p:nvCxnSpPr>
        <p:spPr>
          <a:xfrm flipH="1">
            <a:off x="1828800" y="304800"/>
            <a:ext cx="2133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62EEFE9-8D9F-431A-BE8A-875FE21813EA}"/>
              </a:ext>
            </a:extLst>
          </p:cNvPr>
          <p:cNvCxnSpPr/>
          <p:nvPr/>
        </p:nvCxnSpPr>
        <p:spPr>
          <a:xfrm flipH="1" flipV="1">
            <a:off x="1828800" y="1828800"/>
            <a:ext cx="21336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48B8F7E-29BB-49A9-AC40-DDEFDD4F5C17}"/>
              </a:ext>
            </a:extLst>
          </p:cNvPr>
          <p:cNvCxnSpPr/>
          <p:nvPr/>
        </p:nvCxnSpPr>
        <p:spPr>
          <a:xfrm flipV="1">
            <a:off x="4267200" y="1638300"/>
            <a:ext cx="3429000" cy="125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B3C31B4-10AD-43E8-B7D8-82DF9FA5ED92}"/>
              </a:ext>
            </a:extLst>
          </p:cNvPr>
          <p:cNvSpPr txBox="1"/>
          <p:nvPr/>
        </p:nvSpPr>
        <p:spPr>
          <a:xfrm>
            <a:off x="1143778" y="342900"/>
            <a:ext cx="838200" cy="381000"/>
          </a:xfrm>
          <a:prstGeom prst="rect">
            <a:avLst/>
          </a:prstGeom>
          <a:noFill/>
        </p:spPr>
        <p:txBody>
          <a:bodyPr wrap="square" rtlCol="0">
            <a:spAutoFit/>
          </a:bodyPr>
          <a:lstStyle/>
          <a:p>
            <a:r>
              <a:rPr lang="en-US" dirty="0"/>
              <a:t>Mask</a:t>
            </a:r>
          </a:p>
        </p:txBody>
      </p:sp>
      <p:sp>
        <p:nvSpPr>
          <p:cNvPr id="13" name="TextBox 12">
            <a:extLst>
              <a:ext uri="{FF2B5EF4-FFF2-40B4-BE49-F238E27FC236}">
                <a16:creationId xmlns:a16="http://schemas.microsoft.com/office/drawing/2014/main" id="{9B0C6F74-F695-4DED-8410-C7814A833FD2}"/>
              </a:ext>
            </a:extLst>
          </p:cNvPr>
          <p:cNvSpPr txBox="1"/>
          <p:nvPr/>
        </p:nvSpPr>
        <p:spPr>
          <a:xfrm>
            <a:off x="876300" y="1638300"/>
            <a:ext cx="1143000" cy="369332"/>
          </a:xfrm>
          <a:prstGeom prst="rect">
            <a:avLst/>
          </a:prstGeom>
          <a:noFill/>
        </p:spPr>
        <p:txBody>
          <a:bodyPr wrap="square" rtlCol="0">
            <a:spAutoFit/>
          </a:bodyPr>
          <a:lstStyle/>
          <a:p>
            <a:r>
              <a:rPr lang="en-US" dirty="0"/>
              <a:t>Air Pump</a:t>
            </a:r>
          </a:p>
        </p:txBody>
      </p:sp>
      <p:sp>
        <p:nvSpPr>
          <p:cNvPr id="14" name="TextBox 13">
            <a:extLst>
              <a:ext uri="{FF2B5EF4-FFF2-40B4-BE49-F238E27FC236}">
                <a16:creationId xmlns:a16="http://schemas.microsoft.com/office/drawing/2014/main" id="{CC090EA8-97F8-4A43-9924-D0535E08A0B9}"/>
              </a:ext>
            </a:extLst>
          </p:cNvPr>
          <p:cNvSpPr txBox="1"/>
          <p:nvPr/>
        </p:nvSpPr>
        <p:spPr>
          <a:xfrm>
            <a:off x="228600" y="2895600"/>
            <a:ext cx="1524000" cy="646331"/>
          </a:xfrm>
          <a:prstGeom prst="rect">
            <a:avLst/>
          </a:prstGeom>
          <a:noFill/>
        </p:spPr>
        <p:txBody>
          <a:bodyPr wrap="square" rtlCol="0">
            <a:spAutoFit/>
          </a:bodyPr>
          <a:lstStyle/>
          <a:p>
            <a:r>
              <a:rPr lang="en-US" dirty="0"/>
              <a:t>Activated Carbon Filter</a:t>
            </a:r>
          </a:p>
        </p:txBody>
      </p:sp>
      <p:sp>
        <p:nvSpPr>
          <p:cNvPr id="15" name="TextBox 14">
            <a:extLst>
              <a:ext uri="{FF2B5EF4-FFF2-40B4-BE49-F238E27FC236}">
                <a16:creationId xmlns:a16="http://schemas.microsoft.com/office/drawing/2014/main" id="{0845A737-6378-4FD4-BA59-ACF543E5A38B}"/>
              </a:ext>
            </a:extLst>
          </p:cNvPr>
          <p:cNvSpPr txBox="1"/>
          <p:nvPr/>
        </p:nvSpPr>
        <p:spPr>
          <a:xfrm>
            <a:off x="7630886" y="1453634"/>
            <a:ext cx="1447800" cy="369332"/>
          </a:xfrm>
          <a:prstGeom prst="rect">
            <a:avLst/>
          </a:prstGeom>
          <a:noFill/>
        </p:spPr>
        <p:txBody>
          <a:bodyPr wrap="square" rtlCol="0">
            <a:spAutoFit/>
          </a:bodyPr>
          <a:lstStyle/>
          <a:p>
            <a:r>
              <a:rPr lang="en-US" dirty="0"/>
              <a:t>Air Channel</a:t>
            </a:r>
          </a:p>
        </p:txBody>
      </p:sp>
      <p:cxnSp>
        <p:nvCxnSpPr>
          <p:cNvPr id="17" name="Straight Arrow Connector 16">
            <a:extLst>
              <a:ext uri="{FF2B5EF4-FFF2-40B4-BE49-F238E27FC236}">
                <a16:creationId xmlns:a16="http://schemas.microsoft.com/office/drawing/2014/main" id="{700AE7DA-5DA5-415F-A214-4A5BBD7DBCDE}"/>
              </a:ext>
            </a:extLst>
          </p:cNvPr>
          <p:cNvCxnSpPr/>
          <p:nvPr/>
        </p:nvCxnSpPr>
        <p:spPr>
          <a:xfrm flipV="1">
            <a:off x="4572000" y="3810000"/>
            <a:ext cx="266700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52EBB2E-8605-47F9-B3D8-5E7022995F21}"/>
              </a:ext>
            </a:extLst>
          </p:cNvPr>
          <p:cNvSpPr txBox="1"/>
          <p:nvPr/>
        </p:nvSpPr>
        <p:spPr>
          <a:xfrm>
            <a:off x="7010400" y="3424335"/>
            <a:ext cx="1905000" cy="646331"/>
          </a:xfrm>
          <a:prstGeom prst="rect">
            <a:avLst/>
          </a:prstGeom>
          <a:noFill/>
        </p:spPr>
        <p:txBody>
          <a:bodyPr wrap="square" rtlCol="0">
            <a:spAutoFit/>
          </a:bodyPr>
          <a:lstStyle/>
          <a:p>
            <a:pPr algn="ctr"/>
            <a:r>
              <a:rPr lang="en-US" dirty="0"/>
              <a:t>Part of apparatus for Posterior </a:t>
            </a:r>
          </a:p>
        </p:txBody>
      </p:sp>
      <p:sp>
        <p:nvSpPr>
          <p:cNvPr id="23" name="TextBox 22">
            <a:extLst>
              <a:ext uri="{FF2B5EF4-FFF2-40B4-BE49-F238E27FC236}">
                <a16:creationId xmlns:a16="http://schemas.microsoft.com/office/drawing/2014/main" id="{AE9B47FC-59FE-4CA9-B4AE-6AE4C473F072}"/>
              </a:ext>
            </a:extLst>
          </p:cNvPr>
          <p:cNvSpPr txBox="1"/>
          <p:nvPr/>
        </p:nvSpPr>
        <p:spPr>
          <a:xfrm>
            <a:off x="7228114" y="5866436"/>
            <a:ext cx="2144486" cy="646331"/>
          </a:xfrm>
          <a:prstGeom prst="rect">
            <a:avLst/>
          </a:prstGeom>
          <a:noFill/>
        </p:spPr>
        <p:txBody>
          <a:bodyPr wrap="square" rtlCol="0">
            <a:spAutoFit/>
          </a:bodyPr>
          <a:lstStyle/>
          <a:p>
            <a:pPr algn="ctr"/>
            <a:r>
              <a:rPr lang="en-US" dirty="0"/>
              <a:t>Incoming Methane mixed with gas</a:t>
            </a:r>
          </a:p>
        </p:txBody>
      </p:sp>
      <p:cxnSp>
        <p:nvCxnSpPr>
          <p:cNvPr id="20" name="Straight Arrow Connector 19">
            <a:extLst>
              <a:ext uri="{FF2B5EF4-FFF2-40B4-BE49-F238E27FC236}">
                <a16:creationId xmlns:a16="http://schemas.microsoft.com/office/drawing/2014/main" id="{BD928463-6BAB-40F3-9CCA-3B55BB3D8F6D}"/>
              </a:ext>
            </a:extLst>
          </p:cNvPr>
          <p:cNvCxnSpPr/>
          <p:nvPr/>
        </p:nvCxnSpPr>
        <p:spPr>
          <a:xfrm>
            <a:off x="4114800" y="152400"/>
            <a:ext cx="3581400" cy="609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43446EE-8D55-453E-8190-0240FD69865B}"/>
              </a:ext>
            </a:extLst>
          </p:cNvPr>
          <p:cNvCxnSpPr/>
          <p:nvPr/>
        </p:nvCxnSpPr>
        <p:spPr>
          <a:xfrm>
            <a:off x="4114800" y="6248400"/>
            <a:ext cx="3581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53157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65A549-F697-4A59-A4DD-45DB8D550742}"/>
              </a:ext>
            </a:extLst>
          </p:cNvPr>
          <p:cNvSpPr txBox="1"/>
          <p:nvPr/>
        </p:nvSpPr>
        <p:spPr>
          <a:xfrm>
            <a:off x="0" y="847130"/>
            <a:ext cx="6019800" cy="5909310"/>
          </a:xfrm>
          <a:prstGeom prst="rect">
            <a:avLst/>
          </a:prstGeom>
          <a:noFill/>
        </p:spPr>
        <p:txBody>
          <a:bodyPr wrap="square" rtlCol="0">
            <a:spAutoFit/>
          </a:bodyPr>
          <a:lstStyle/>
          <a:p>
            <a:r>
              <a:rPr lang="en-US" sz="2000" b="1" u="sng" dirty="0">
                <a:effectLst>
                  <a:outerShdw blurRad="38100" dist="38100" dir="2700000" algn="tl">
                    <a:srgbClr val="000000">
                      <a:alpha val="43137"/>
                    </a:srgbClr>
                  </a:outerShdw>
                </a:effectLst>
              </a:rPr>
              <a:t>Concept</a:t>
            </a:r>
          </a:p>
          <a:p>
            <a:r>
              <a:rPr lang="en-US" sz="2000" dirty="0">
                <a:latin typeface="Bahnschrift SemiCondensed" panose="020B0502040204020203" pitchFamily="34" charset="0"/>
              </a:rPr>
              <a:t>The idea is basically our </a:t>
            </a:r>
            <a:r>
              <a:rPr lang="en-US" sz="2000" dirty="0">
                <a:solidFill>
                  <a:srgbClr val="FF0000"/>
                </a:solidFill>
                <a:latin typeface="Bahnschrift SemiCondensed" panose="020B0502040204020203" pitchFamily="34" charset="0"/>
              </a:rPr>
              <a:t>attempt to reduce global warming </a:t>
            </a:r>
            <a:r>
              <a:rPr lang="en-US" sz="2000" dirty="0">
                <a:latin typeface="Bahnschrift SemiCondensed" panose="020B0502040204020203" pitchFamily="34" charset="0"/>
              </a:rPr>
              <a:t>by making an apparatus that </a:t>
            </a:r>
            <a:r>
              <a:rPr lang="en-US" sz="2000" dirty="0">
                <a:solidFill>
                  <a:srgbClr val="FF0000"/>
                </a:solidFill>
                <a:latin typeface="Bahnschrift SemiCondensed" panose="020B0502040204020203" pitchFamily="34" charset="0"/>
              </a:rPr>
              <a:t>uses activated charcoal filters</a:t>
            </a:r>
            <a:r>
              <a:rPr lang="en-US" sz="2000" dirty="0">
                <a:latin typeface="Bahnschrift SemiCondensed" panose="020B0502040204020203" pitchFamily="34" charset="0"/>
              </a:rPr>
              <a:t> as a mean of </a:t>
            </a:r>
            <a:r>
              <a:rPr lang="en-US" sz="2000" dirty="0">
                <a:solidFill>
                  <a:srgbClr val="FF0000"/>
                </a:solidFill>
                <a:latin typeface="Bahnschrift SemiCondensed" panose="020B0502040204020203" pitchFamily="34" charset="0"/>
              </a:rPr>
              <a:t>purifying the flatulence(gas)</a:t>
            </a:r>
            <a:r>
              <a:rPr lang="en-US" sz="2000" dirty="0">
                <a:latin typeface="Bahnschrift SemiCondensed" panose="020B0502040204020203" pitchFamily="34" charset="0"/>
              </a:rPr>
              <a:t> of Ruminating animals.</a:t>
            </a:r>
          </a:p>
          <a:p>
            <a:endParaRPr lang="en-US" sz="2000" dirty="0">
              <a:latin typeface="Bahnschrift SemiCondensed" panose="020B0502040204020203" pitchFamily="34" charset="0"/>
            </a:endParaRPr>
          </a:p>
          <a:p>
            <a:r>
              <a:rPr lang="en-US" sz="2000" b="1" u="sng" dirty="0">
                <a:effectLst>
                  <a:outerShdw blurRad="38100" dist="38100" dir="2700000" algn="tl">
                    <a:srgbClr val="000000">
                      <a:alpha val="43137"/>
                    </a:srgbClr>
                  </a:outerShdw>
                </a:effectLst>
              </a:rPr>
              <a:t>Method</a:t>
            </a:r>
            <a:r>
              <a:rPr lang="en-US" sz="2000" b="1" u="sng" dirty="0">
                <a:effectLst>
                  <a:outerShdw blurRad="38100" dist="38100" dir="2700000" algn="tl">
                    <a:srgbClr val="000000">
                      <a:alpha val="43137"/>
                    </a:srgbClr>
                  </a:outerShdw>
                </a:effectLst>
                <a:latin typeface="Bahnschrift SemiCondensed" panose="020B0502040204020203" pitchFamily="34" charset="0"/>
              </a:rPr>
              <a:t> </a:t>
            </a:r>
          </a:p>
          <a:p>
            <a:r>
              <a:rPr lang="en-US" sz="2000" dirty="0">
                <a:latin typeface="Bahnschrift SemiCondensed" panose="020B0502040204020203" pitchFamily="34" charset="0"/>
              </a:rPr>
              <a:t>We </a:t>
            </a:r>
            <a:r>
              <a:rPr lang="en-US" sz="2000" dirty="0">
                <a:solidFill>
                  <a:srgbClr val="FF0000"/>
                </a:solidFill>
                <a:latin typeface="Bahnschrift SemiCondensed" panose="020B0502040204020203" pitchFamily="34" charset="0"/>
              </a:rPr>
              <a:t>create vacuum</a:t>
            </a:r>
            <a:r>
              <a:rPr lang="en-US" sz="2000" dirty="0">
                <a:latin typeface="Bahnschrift SemiCondensed" panose="020B0502040204020203" pitchFamily="34" charset="0"/>
              </a:rPr>
              <a:t> using air pump that causes suction which will </a:t>
            </a:r>
            <a:r>
              <a:rPr lang="en-US" sz="2000" dirty="0">
                <a:solidFill>
                  <a:srgbClr val="FF0000"/>
                </a:solidFill>
                <a:latin typeface="Bahnschrift SemiCondensed" panose="020B0502040204020203" pitchFamily="34" charset="0"/>
              </a:rPr>
              <a:t>help us absorb all the flatulating gasses </a:t>
            </a:r>
            <a:r>
              <a:rPr lang="en-US" sz="2000" dirty="0">
                <a:latin typeface="Bahnschrift SemiCondensed" panose="020B0502040204020203" pitchFamily="34" charset="0"/>
              </a:rPr>
              <a:t>coming out of the Ruminating animals.</a:t>
            </a:r>
          </a:p>
          <a:p>
            <a:r>
              <a:rPr lang="en-US" sz="2000" dirty="0">
                <a:latin typeface="Bahnschrift SemiCondensed" panose="020B0502040204020203" pitchFamily="34" charset="0"/>
              </a:rPr>
              <a:t>This absorbed gas would then </a:t>
            </a:r>
            <a:r>
              <a:rPr lang="en-US" sz="2000" dirty="0">
                <a:solidFill>
                  <a:srgbClr val="FF0000"/>
                </a:solidFill>
                <a:latin typeface="Bahnschrift SemiCondensed" panose="020B0502040204020203" pitchFamily="34" charset="0"/>
              </a:rPr>
              <a:t>undergo, through the process of adsorption</a:t>
            </a:r>
            <a:r>
              <a:rPr lang="en-US" sz="2000" dirty="0">
                <a:latin typeface="Bahnschrift SemiCondensed" panose="020B0502040204020203" pitchFamily="34" charset="0"/>
              </a:rPr>
              <a:t> of impurities.</a:t>
            </a:r>
          </a:p>
          <a:p>
            <a:endParaRPr lang="en-US" sz="2000" dirty="0">
              <a:latin typeface="Bahnschrift SemiCondensed" panose="020B0502040204020203" pitchFamily="34" charset="0"/>
            </a:endParaRPr>
          </a:p>
          <a:p>
            <a:r>
              <a:rPr lang="en-US" sz="2000" b="1" u="sng" dirty="0">
                <a:effectLst>
                  <a:outerShdw blurRad="38100" dist="38100" dir="2700000" algn="tl">
                    <a:srgbClr val="000000">
                      <a:alpha val="43137"/>
                    </a:srgbClr>
                  </a:outerShdw>
                </a:effectLst>
              </a:rPr>
              <a:t>Feasibility</a:t>
            </a:r>
          </a:p>
          <a:p>
            <a:r>
              <a:rPr lang="en-US" sz="2000" dirty="0">
                <a:latin typeface="Bahnschrift SemiCondensed" panose="020B0502040204020203" pitchFamily="34" charset="0"/>
              </a:rPr>
              <a:t>The product is </a:t>
            </a:r>
            <a:r>
              <a:rPr lang="en-US" sz="2000" dirty="0">
                <a:solidFill>
                  <a:srgbClr val="FF0000"/>
                </a:solidFill>
                <a:latin typeface="Bahnschrift SemiCondensed" panose="020B0502040204020203" pitchFamily="34" charset="0"/>
              </a:rPr>
              <a:t>easy to use</a:t>
            </a:r>
            <a:r>
              <a:rPr lang="en-US" sz="2000" dirty="0">
                <a:latin typeface="Bahnschrift SemiCondensed" panose="020B0502040204020203" pitchFamily="34" charset="0"/>
              </a:rPr>
              <a:t>. To use it all you have to do is put the product on the back of the animals. It also is </a:t>
            </a:r>
            <a:r>
              <a:rPr lang="en-US" sz="2000" dirty="0">
                <a:solidFill>
                  <a:srgbClr val="FF0000"/>
                </a:solidFill>
                <a:latin typeface="Bahnschrift SemiCondensed" panose="020B0502040204020203" pitchFamily="34" charset="0"/>
              </a:rPr>
              <a:t>cost efficient </a:t>
            </a:r>
            <a:r>
              <a:rPr lang="en-US" sz="2000" dirty="0">
                <a:latin typeface="Bahnschrift SemiCondensed" panose="020B0502040204020203" pitchFamily="34" charset="0"/>
              </a:rPr>
              <a:t>and the </a:t>
            </a:r>
            <a:r>
              <a:rPr lang="en-US" sz="2000" dirty="0">
                <a:solidFill>
                  <a:srgbClr val="FF0000"/>
                </a:solidFill>
                <a:latin typeface="Bahnschrift SemiCondensed" panose="020B0502040204020203" pitchFamily="34" charset="0"/>
              </a:rPr>
              <a:t>activated carbon filters are easily removable and replaceable</a:t>
            </a:r>
            <a:r>
              <a:rPr lang="en-US" sz="2000" dirty="0">
                <a:latin typeface="Bahnschrift SemiCondensed" panose="020B0502040204020203" pitchFamily="34" charset="0"/>
              </a:rPr>
              <a:t>.</a:t>
            </a:r>
          </a:p>
          <a:p>
            <a:endParaRPr lang="en-US" dirty="0">
              <a:latin typeface="Bahnschrift SemiCondensed" panose="020B0502040204020203" pitchFamily="34" charset="0"/>
            </a:endParaRPr>
          </a:p>
        </p:txBody>
      </p:sp>
      <p:pic>
        <p:nvPicPr>
          <p:cNvPr id="2050" name="Picture 2" descr="Image result for cows and methane">
            <a:extLst>
              <a:ext uri="{FF2B5EF4-FFF2-40B4-BE49-F238E27FC236}">
                <a16:creationId xmlns:a16="http://schemas.microsoft.com/office/drawing/2014/main" id="{E75B3FEC-DB14-4CAC-BEA3-D5CB5490B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2838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3AC69F3-6515-40C8-8B6F-27C262E3878D}"/>
              </a:ext>
            </a:extLst>
          </p:cNvPr>
          <p:cNvSpPr/>
          <p:nvPr/>
        </p:nvSpPr>
        <p:spPr>
          <a:xfrm>
            <a:off x="1676400" y="-76200"/>
            <a:ext cx="2154501"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Details</a:t>
            </a:r>
          </a:p>
        </p:txBody>
      </p:sp>
    </p:spTree>
    <p:extLst>
      <p:ext uri="{BB962C8B-B14F-4D97-AF65-F5344CB8AC3E}">
        <p14:creationId xmlns:p14="http://schemas.microsoft.com/office/powerpoint/2010/main" val="125591160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890979-A3AB-4DB8-A568-11B97456C69F}"/>
              </a:ext>
            </a:extLst>
          </p:cNvPr>
          <p:cNvSpPr txBox="1"/>
          <p:nvPr/>
        </p:nvSpPr>
        <p:spPr>
          <a:xfrm>
            <a:off x="228600" y="381000"/>
            <a:ext cx="8458200" cy="2585323"/>
          </a:xfrm>
          <a:prstGeom prst="rect">
            <a:avLst/>
          </a:prstGeom>
          <a:noFill/>
        </p:spPr>
        <p:txBody>
          <a:bodyPr wrap="square" rtlCol="0">
            <a:spAutoFit/>
          </a:bodyPr>
          <a:lstStyle/>
          <a:p>
            <a:r>
              <a:rPr lang="en-US" b="1" u="sng" dirty="0">
                <a:effectLst>
                  <a:outerShdw blurRad="38100" dist="38100" dir="2700000" algn="tl">
                    <a:srgbClr val="000000">
                      <a:alpha val="43137"/>
                    </a:srgbClr>
                  </a:outerShdw>
                </a:effectLst>
              </a:rPr>
              <a:t>Implementation</a:t>
            </a:r>
          </a:p>
          <a:p>
            <a:r>
              <a:rPr lang="en-US" dirty="0">
                <a:latin typeface="Bahnschrift SemiCondensed" panose="020B0502040204020203" pitchFamily="34" charset="0"/>
              </a:rPr>
              <a:t>First step would be to </a:t>
            </a:r>
            <a:r>
              <a:rPr lang="en-US" dirty="0">
                <a:solidFill>
                  <a:srgbClr val="FF0000"/>
                </a:solidFill>
                <a:latin typeface="Bahnschrift SemiCondensed" panose="020B0502040204020203" pitchFamily="34" charset="0"/>
              </a:rPr>
              <a:t>supply our products to milk farms </a:t>
            </a:r>
            <a:r>
              <a:rPr lang="en-US" dirty="0">
                <a:latin typeface="Bahnschrift SemiCondensed" panose="020B0502040204020203" pitchFamily="34" charset="0"/>
              </a:rPr>
              <a:t>which have lot of grazing animals via means </a:t>
            </a:r>
            <a:r>
              <a:rPr lang="en-US" dirty="0">
                <a:solidFill>
                  <a:srgbClr val="FF0000"/>
                </a:solidFill>
                <a:latin typeface="Bahnschrift SemiCondensed" panose="020B0502040204020203" pitchFamily="34" charset="0"/>
              </a:rPr>
              <a:t>of some sort of subsidy</a:t>
            </a:r>
            <a:r>
              <a:rPr lang="en-US" dirty="0">
                <a:latin typeface="Bahnschrift SemiCondensed" panose="020B0502040204020203" pitchFamily="34" charset="0"/>
              </a:rPr>
              <a:t>.</a:t>
            </a:r>
          </a:p>
          <a:p>
            <a:r>
              <a:rPr lang="en-US" dirty="0">
                <a:latin typeface="Bahnschrift SemiCondensed" panose="020B0502040204020203" pitchFamily="34" charset="0"/>
              </a:rPr>
              <a:t>This’ll involve contacting all huge dairy farms, to get the word about our product going.</a:t>
            </a:r>
            <a:br>
              <a:rPr lang="en-US" dirty="0">
                <a:latin typeface="Bahnschrift SemiCondensed" panose="020B0502040204020203" pitchFamily="34" charset="0"/>
              </a:rPr>
            </a:br>
            <a:r>
              <a:rPr lang="en-US" dirty="0">
                <a:latin typeface="Bahnschrift SemiCondensed" panose="020B0502040204020203" pitchFamily="34" charset="0"/>
              </a:rPr>
              <a:t>Due to having less experience with management in real time, </a:t>
            </a:r>
            <a:r>
              <a:rPr lang="en-US" dirty="0">
                <a:solidFill>
                  <a:srgbClr val="FF0000"/>
                </a:solidFill>
                <a:latin typeface="Bahnschrift SemiCondensed" panose="020B0502040204020203" pitchFamily="34" charset="0"/>
              </a:rPr>
              <a:t>We plan to use online media campaigns to gain momentum </a:t>
            </a:r>
            <a:r>
              <a:rPr lang="en-US" dirty="0">
                <a:latin typeface="Bahnschrift SemiCondensed" panose="020B0502040204020203" pitchFamily="34" charset="0"/>
              </a:rPr>
              <a:t>for our project marketing.</a:t>
            </a:r>
          </a:p>
          <a:p>
            <a:endParaRPr lang="en-US" dirty="0">
              <a:latin typeface="Bahnschrift SemiCondensed" panose="020B0502040204020203" pitchFamily="34" charset="0"/>
            </a:endParaRPr>
          </a:p>
          <a:p>
            <a:endParaRPr lang="en-US" dirty="0">
              <a:latin typeface="Bahnschrift SemiCondensed" panose="020B0502040204020203" pitchFamily="34" charset="0"/>
            </a:endParaRPr>
          </a:p>
          <a:p>
            <a:endParaRPr lang="en-US" dirty="0">
              <a:latin typeface="Bahnschrift SemiCondensed" panose="020B0502040204020203" pitchFamily="34" charset="0"/>
            </a:endParaRPr>
          </a:p>
        </p:txBody>
      </p:sp>
      <p:pic>
        <p:nvPicPr>
          <p:cNvPr id="4" name="Picture 3">
            <a:extLst>
              <a:ext uri="{FF2B5EF4-FFF2-40B4-BE49-F238E27FC236}">
                <a16:creationId xmlns:a16="http://schemas.microsoft.com/office/drawing/2014/main" id="{AF5642C5-326B-478E-B1D7-507FF536C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416" y="2521065"/>
            <a:ext cx="8229600" cy="3955935"/>
          </a:xfrm>
          <a:prstGeom prst="rect">
            <a:avLst/>
          </a:prstGeom>
        </p:spPr>
      </p:pic>
      <p:sp>
        <p:nvSpPr>
          <p:cNvPr id="3" name="Rectangle 2">
            <a:extLst>
              <a:ext uri="{FF2B5EF4-FFF2-40B4-BE49-F238E27FC236}">
                <a16:creationId xmlns:a16="http://schemas.microsoft.com/office/drawing/2014/main" id="{0987B444-3EF4-4AB7-B202-557E8CD0E499}"/>
              </a:ext>
            </a:extLst>
          </p:cNvPr>
          <p:cNvSpPr/>
          <p:nvPr/>
        </p:nvSpPr>
        <p:spPr>
          <a:xfrm>
            <a:off x="2133600" y="5181600"/>
            <a:ext cx="1295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ln>
                  <a:solidFill>
                    <a:schemeClr val="tx1"/>
                  </a:solidFill>
                </a:ln>
                <a:solidFill>
                  <a:schemeClr val="tx1"/>
                </a:solidFill>
                <a:latin typeface="Courier New" panose="02070309020205020404" pitchFamily="49" charset="0"/>
                <a:cs typeface="Courier New" panose="02070309020205020404" pitchFamily="49" charset="0"/>
              </a:rPr>
              <a:t>Rigorous </a:t>
            </a:r>
            <a:endParaRPr lang="en-US" i="1" dirty="0">
              <a:ln>
                <a:solidFill>
                  <a:schemeClr val="tx1"/>
                </a:solidFill>
              </a:ln>
              <a:solidFill>
                <a:schemeClr val="tx1"/>
              </a:solidFill>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C4C3C8A7-067F-43B1-BBB1-57F0116D8B9C}"/>
              </a:ext>
            </a:extLst>
          </p:cNvPr>
          <p:cNvCxnSpPr/>
          <p:nvPr/>
        </p:nvCxnSpPr>
        <p:spPr>
          <a:xfrm>
            <a:off x="2514600" y="5410200"/>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A289855-E007-47F2-B555-7FDF166B71B4}"/>
              </a:ext>
            </a:extLst>
          </p:cNvPr>
          <p:cNvSpPr/>
          <p:nvPr/>
        </p:nvSpPr>
        <p:spPr>
          <a:xfrm>
            <a:off x="2362200" y="5410200"/>
            <a:ext cx="152385" cy="15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39AB5FF-A0A9-4735-BEC0-21EFB31AEE1E}"/>
              </a:ext>
            </a:extLst>
          </p:cNvPr>
          <p:cNvSpPr/>
          <p:nvPr/>
        </p:nvSpPr>
        <p:spPr>
          <a:xfrm>
            <a:off x="2362200" y="5410200"/>
            <a:ext cx="228589"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A260751-A411-4E61-B0EE-F394EF10BD71}"/>
              </a:ext>
            </a:extLst>
          </p:cNvPr>
          <p:cNvSpPr/>
          <p:nvPr/>
        </p:nvSpPr>
        <p:spPr>
          <a:xfrm>
            <a:off x="436984" y="5219699"/>
            <a:ext cx="1295392" cy="1110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F6F370-FE6C-4C2F-B8EE-4B468C0EC3BB}"/>
              </a:ext>
            </a:extLst>
          </p:cNvPr>
          <p:cNvSpPr/>
          <p:nvPr/>
        </p:nvSpPr>
        <p:spPr>
          <a:xfrm>
            <a:off x="2085406" y="5181599"/>
            <a:ext cx="5382194" cy="1110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0D44F0-0A70-497A-A528-51B8179F5D92}"/>
              </a:ext>
            </a:extLst>
          </p:cNvPr>
          <p:cNvSpPr/>
          <p:nvPr/>
        </p:nvSpPr>
        <p:spPr>
          <a:xfrm>
            <a:off x="4457700" y="3388161"/>
            <a:ext cx="1295392"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1A5F81F-B060-4C58-B4D2-2D6BBBE3D729}"/>
              </a:ext>
            </a:extLst>
          </p:cNvPr>
          <p:cNvSpPr/>
          <p:nvPr/>
        </p:nvSpPr>
        <p:spPr>
          <a:xfrm>
            <a:off x="5044752" y="2966322"/>
            <a:ext cx="3702696" cy="1529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28735F-8574-487D-9521-08886010177F}"/>
              </a:ext>
            </a:extLst>
          </p:cNvPr>
          <p:cNvSpPr/>
          <p:nvPr/>
        </p:nvSpPr>
        <p:spPr>
          <a:xfrm>
            <a:off x="817996" y="3891678"/>
            <a:ext cx="5125604" cy="947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9E87BE5-D9AB-47FB-BC8D-AA0738A73CDE}"/>
              </a:ext>
            </a:extLst>
          </p:cNvPr>
          <p:cNvSpPr/>
          <p:nvPr/>
        </p:nvSpPr>
        <p:spPr>
          <a:xfrm>
            <a:off x="6096000" y="4419600"/>
            <a:ext cx="2590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F8ABFBF-141A-42EF-A2D6-D56610656EF3}"/>
              </a:ext>
            </a:extLst>
          </p:cNvPr>
          <p:cNvSpPr txBox="1"/>
          <p:nvPr/>
        </p:nvSpPr>
        <p:spPr>
          <a:xfrm>
            <a:off x="164847" y="5569667"/>
            <a:ext cx="1295388" cy="461665"/>
          </a:xfrm>
          <a:prstGeom prst="rect">
            <a:avLst/>
          </a:prstGeom>
          <a:solidFill>
            <a:srgbClr val="FFFF99"/>
          </a:solidFill>
        </p:spPr>
        <p:txBody>
          <a:bodyPr wrap="square" rtlCol="0">
            <a:spAutoFit/>
          </a:bodyPr>
          <a:lstStyle/>
          <a:p>
            <a:pPr algn="ctr"/>
            <a:r>
              <a:rPr lang="en-US" sz="1200" b="1" dirty="0"/>
              <a:t>Conceiving The Idea</a:t>
            </a:r>
          </a:p>
        </p:txBody>
      </p:sp>
      <p:cxnSp>
        <p:nvCxnSpPr>
          <p:cNvPr id="16" name="Straight Arrow Connector 15">
            <a:extLst>
              <a:ext uri="{FF2B5EF4-FFF2-40B4-BE49-F238E27FC236}">
                <a16:creationId xmlns:a16="http://schemas.microsoft.com/office/drawing/2014/main" id="{BE46D8E4-4244-4815-AC11-3E00A7331589}"/>
              </a:ext>
            </a:extLst>
          </p:cNvPr>
          <p:cNvCxnSpPr/>
          <p:nvPr/>
        </p:nvCxnSpPr>
        <p:spPr>
          <a:xfrm>
            <a:off x="762000" y="50292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DDB89C-6EE5-48B9-A407-F4800C2B0E1C}"/>
              </a:ext>
            </a:extLst>
          </p:cNvPr>
          <p:cNvSpPr txBox="1"/>
          <p:nvPr/>
        </p:nvSpPr>
        <p:spPr>
          <a:xfrm>
            <a:off x="1046607" y="3777378"/>
            <a:ext cx="1142985" cy="646331"/>
          </a:xfrm>
          <a:prstGeom prst="rect">
            <a:avLst/>
          </a:prstGeom>
          <a:solidFill>
            <a:srgbClr val="FFFF99"/>
          </a:solidFill>
        </p:spPr>
        <p:txBody>
          <a:bodyPr wrap="square" rtlCol="0">
            <a:spAutoFit/>
          </a:bodyPr>
          <a:lstStyle/>
          <a:p>
            <a:pPr algn="ctr"/>
            <a:r>
              <a:rPr lang="en-US" sz="1200" b="1" dirty="0"/>
              <a:t>Arranging Necessary Materials</a:t>
            </a:r>
          </a:p>
        </p:txBody>
      </p:sp>
      <p:cxnSp>
        <p:nvCxnSpPr>
          <p:cNvPr id="18" name="Straight Arrow Connector 17">
            <a:extLst>
              <a:ext uri="{FF2B5EF4-FFF2-40B4-BE49-F238E27FC236}">
                <a16:creationId xmlns:a16="http://schemas.microsoft.com/office/drawing/2014/main" id="{6974FDA2-3E16-4319-BBCF-44DB9FFD49C6}"/>
              </a:ext>
            </a:extLst>
          </p:cNvPr>
          <p:cNvCxnSpPr>
            <a:cxnSpLocks/>
          </p:cNvCxnSpPr>
          <p:nvPr/>
        </p:nvCxnSpPr>
        <p:spPr>
          <a:xfrm rot="10800000">
            <a:off x="1600200" y="43434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764BE3-286A-4887-BE3B-D323A5FCBFCE}"/>
              </a:ext>
            </a:extLst>
          </p:cNvPr>
          <p:cNvSpPr txBox="1"/>
          <p:nvPr/>
        </p:nvSpPr>
        <p:spPr>
          <a:xfrm>
            <a:off x="3099319" y="3891677"/>
            <a:ext cx="1142985" cy="600164"/>
          </a:xfrm>
          <a:prstGeom prst="rect">
            <a:avLst/>
          </a:prstGeom>
          <a:solidFill>
            <a:srgbClr val="FFFF99"/>
          </a:solidFill>
        </p:spPr>
        <p:txBody>
          <a:bodyPr wrap="square" rtlCol="0">
            <a:spAutoFit/>
          </a:bodyPr>
          <a:lstStyle/>
          <a:p>
            <a:pPr algn="ctr"/>
            <a:r>
              <a:rPr lang="en-US" sz="1100" b="1" dirty="0"/>
              <a:t>Working Out On The Underlying Issues</a:t>
            </a:r>
          </a:p>
        </p:txBody>
      </p:sp>
      <p:sp>
        <p:nvSpPr>
          <p:cNvPr id="22" name="TextBox 21">
            <a:extLst>
              <a:ext uri="{FF2B5EF4-FFF2-40B4-BE49-F238E27FC236}">
                <a16:creationId xmlns:a16="http://schemas.microsoft.com/office/drawing/2014/main" id="{CFCA8B46-BC92-43A1-A1DB-046CC5599EFE}"/>
              </a:ext>
            </a:extLst>
          </p:cNvPr>
          <p:cNvSpPr txBox="1"/>
          <p:nvPr/>
        </p:nvSpPr>
        <p:spPr>
          <a:xfrm>
            <a:off x="2256472" y="5575919"/>
            <a:ext cx="799309" cy="461665"/>
          </a:xfrm>
          <a:prstGeom prst="rect">
            <a:avLst/>
          </a:prstGeom>
          <a:solidFill>
            <a:srgbClr val="FFFF99"/>
          </a:solidFill>
        </p:spPr>
        <p:txBody>
          <a:bodyPr wrap="square" rtlCol="0">
            <a:spAutoFit/>
          </a:bodyPr>
          <a:lstStyle/>
          <a:p>
            <a:r>
              <a:rPr lang="en-US" sz="1200" b="1" dirty="0"/>
              <a:t>Extensive</a:t>
            </a:r>
          </a:p>
          <a:p>
            <a:r>
              <a:rPr lang="en-US" sz="1200" b="1" dirty="0"/>
              <a:t>Research</a:t>
            </a:r>
          </a:p>
        </p:txBody>
      </p:sp>
      <p:cxnSp>
        <p:nvCxnSpPr>
          <p:cNvPr id="20" name="Straight Arrow Connector 19">
            <a:extLst>
              <a:ext uri="{FF2B5EF4-FFF2-40B4-BE49-F238E27FC236}">
                <a16:creationId xmlns:a16="http://schemas.microsoft.com/office/drawing/2014/main" id="{7D8AAD81-8B93-4B1C-AC4D-27B445F2E1B3}"/>
              </a:ext>
            </a:extLst>
          </p:cNvPr>
          <p:cNvCxnSpPr/>
          <p:nvPr/>
        </p:nvCxnSpPr>
        <p:spPr>
          <a:xfrm>
            <a:off x="2590789" y="50292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119352-D38C-4485-B62A-2F8F64160FCA}"/>
              </a:ext>
            </a:extLst>
          </p:cNvPr>
          <p:cNvCxnSpPr>
            <a:cxnSpLocks/>
          </p:cNvCxnSpPr>
          <p:nvPr/>
        </p:nvCxnSpPr>
        <p:spPr>
          <a:xfrm rot="10800000">
            <a:off x="3657600" y="440055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F38EB9-6F97-47D9-BB04-F2F58F3B7D5D}"/>
              </a:ext>
            </a:extLst>
          </p:cNvPr>
          <p:cNvSpPr txBox="1"/>
          <p:nvPr/>
        </p:nvSpPr>
        <p:spPr>
          <a:xfrm>
            <a:off x="3948407" y="5583704"/>
            <a:ext cx="1409697" cy="646331"/>
          </a:xfrm>
          <a:prstGeom prst="rect">
            <a:avLst/>
          </a:prstGeom>
          <a:solidFill>
            <a:srgbClr val="FFFF99"/>
          </a:solidFill>
        </p:spPr>
        <p:txBody>
          <a:bodyPr wrap="square" rtlCol="0">
            <a:spAutoFit/>
          </a:bodyPr>
          <a:lstStyle/>
          <a:p>
            <a:pPr algn="ctr"/>
            <a:r>
              <a:rPr lang="en-US" sz="1200" b="1" dirty="0"/>
              <a:t>Development &amp; Rectification of Issues</a:t>
            </a:r>
          </a:p>
        </p:txBody>
      </p:sp>
      <p:cxnSp>
        <p:nvCxnSpPr>
          <p:cNvPr id="24" name="Straight Arrow Connector 23">
            <a:extLst>
              <a:ext uri="{FF2B5EF4-FFF2-40B4-BE49-F238E27FC236}">
                <a16:creationId xmlns:a16="http://schemas.microsoft.com/office/drawing/2014/main" id="{72EB2934-B3FE-417D-95F9-1A3C1399F55C}"/>
              </a:ext>
            </a:extLst>
          </p:cNvPr>
          <p:cNvCxnSpPr/>
          <p:nvPr/>
        </p:nvCxnSpPr>
        <p:spPr>
          <a:xfrm>
            <a:off x="4599981" y="50292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7E912D8-B6B7-46A9-A8F7-40F643F5D457}"/>
              </a:ext>
            </a:extLst>
          </p:cNvPr>
          <p:cNvSpPr/>
          <p:nvPr/>
        </p:nvSpPr>
        <p:spPr>
          <a:xfrm>
            <a:off x="5867400" y="4499032"/>
            <a:ext cx="533394" cy="339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7154295-1FBA-4E9D-972D-E9199AF94BCF}"/>
              </a:ext>
            </a:extLst>
          </p:cNvPr>
          <p:cNvSpPr txBox="1"/>
          <p:nvPr/>
        </p:nvSpPr>
        <p:spPr>
          <a:xfrm>
            <a:off x="5386474" y="3890678"/>
            <a:ext cx="1259648" cy="646331"/>
          </a:xfrm>
          <a:prstGeom prst="rect">
            <a:avLst/>
          </a:prstGeom>
          <a:solidFill>
            <a:srgbClr val="FFFF99"/>
          </a:solidFill>
        </p:spPr>
        <p:txBody>
          <a:bodyPr wrap="square" rtlCol="0">
            <a:spAutoFit/>
          </a:bodyPr>
          <a:lstStyle/>
          <a:p>
            <a:pPr algn="ctr"/>
            <a:r>
              <a:rPr lang="en-US" sz="1200" b="1" dirty="0"/>
              <a:t>Attending The Event To Exhibit Our Project</a:t>
            </a:r>
          </a:p>
        </p:txBody>
      </p:sp>
      <p:cxnSp>
        <p:nvCxnSpPr>
          <p:cNvPr id="26" name="Straight Arrow Connector 25">
            <a:extLst>
              <a:ext uri="{FF2B5EF4-FFF2-40B4-BE49-F238E27FC236}">
                <a16:creationId xmlns:a16="http://schemas.microsoft.com/office/drawing/2014/main" id="{2EA4D769-59F9-41B9-966D-27AEBBFFA402}"/>
              </a:ext>
            </a:extLst>
          </p:cNvPr>
          <p:cNvCxnSpPr>
            <a:cxnSpLocks/>
          </p:cNvCxnSpPr>
          <p:nvPr/>
        </p:nvCxnSpPr>
        <p:spPr>
          <a:xfrm rot="10800000">
            <a:off x="5984032" y="44196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D07EB2A-8123-461A-B366-805FBDCECA7A}"/>
              </a:ext>
            </a:extLst>
          </p:cNvPr>
          <p:cNvSpPr/>
          <p:nvPr/>
        </p:nvSpPr>
        <p:spPr>
          <a:xfrm>
            <a:off x="533400" y="2667000"/>
            <a:ext cx="2565916" cy="451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5E2ACF2-AE8C-41A6-A8F9-9609046A17F6}"/>
              </a:ext>
            </a:extLst>
          </p:cNvPr>
          <p:cNvSpPr/>
          <p:nvPr/>
        </p:nvSpPr>
        <p:spPr>
          <a:xfrm>
            <a:off x="435486" y="2520028"/>
            <a:ext cx="4082015" cy="523220"/>
          </a:xfrm>
          <a:prstGeom prst="rect">
            <a:avLst/>
          </a:prstGeom>
          <a:noFill/>
        </p:spPr>
        <p:txBody>
          <a:bodyPr wrap="none" lIns="91440" tIns="45720" rIns="91440" bIns="45720">
            <a:spAutoFit/>
          </a:bodyPr>
          <a:lstStyle/>
          <a:p>
            <a:pPr algn="ctr"/>
            <a:r>
              <a:rPr lang="en-US" sz="2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TIMELINE OF OUR WORK: </a:t>
            </a:r>
          </a:p>
        </p:txBody>
      </p:sp>
    </p:spTree>
    <p:extLst>
      <p:ext uri="{BB962C8B-B14F-4D97-AF65-F5344CB8AC3E}">
        <p14:creationId xmlns:p14="http://schemas.microsoft.com/office/powerpoint/2010/main" val="371869091"/>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A2917A-0DF9-41D5-9A7C-6393995FC639}"/>
              </a:ext>
            </a:extLst>
          </p:cNvPr>
          <p:cNvSpPr txBox="1"/>
          <p:nvPr/>
        </p:nvSpPr>
        <p:spPr>
          <a:xfrm>
            <a:off x="304800" y="533400"/>
            <a:ext cx="8534400" cy="5139869"/>
          </a:xfrm>
          <a:prstGeom prst="rect">
            <a:avLst/>
          </a:prstGeom>
          <a:noFill/>
        </p:spPr>
        <p:txBody>
          <a:bodyPr wrap="square" rtlCol="0">
            <a:spAutoFit/>
          </a:bodyPr>
          <a:lstStyle/>
          <a:p>
            <a:r>
              <a:rPr lang="en-US" sz="2000" b="1" u="sng" dirty="0">
                <a:effectLst>
                  <a:outerShdw blurRad="38100" dist="38100" dir="2700000" algn="tl">
                    <a:srgbClr val="000000">
                      <a:alpha val="43137"/>
                    </a:srgbClr>
                  </a:outerShdw>
                </a:effectLst>
              </a:rPr>
              <a:t>Challenges</a:t>
            </a:r>
          </a:p>
          <a:p>
            <a:pPr marL="342900" indent="-342900">
              <a:buFont typeface="+mj-lt"/>
              <a:buAutoNum type="arabicPeriod"/>
            </a:pPr>
            <a:r>
              <a:rPr lang="en-US" dirty="0">
                <a:latin typeface="Bahnschrift SemiCondensed" panose="020B0502040204020203" pitchFamily="34" charset="0"/>
              </a:rPr>
              <a:t>The biggest challenge we feel is that our </a:t>
            </a:r>
            <a:r>
              <a:rPr lang="en-US" dirty="0">
                <a:solidFill>
                  <a:srgbClr val="FF0000"/>
                </a:solidFill>
                <a:latin typeface="Bahnschrift SemiCondensed" panose="020B0502040204020203" pitchFamily="34" charset="0"/>
              </a:rPr>
              <a:t>product</a:t>
            </a:r>
            <a:r>
              <a:rPr lang="en-US" dirty="0">
                <a:latin typeface="Bahnschrift SemiCondensed" panose="020B0502040204020203" pitchFamily="34" charset="0"/>
              </a:rPr>
              <a:t> being </a:t>
            </a:r>
            <a:r>
              <a:rPr lang="en-US" dirty="0">
                <a:solidFill>
                  <a:srgbClr val="FF0000"/>
                </a:solidFill>
                <a:latin typeface="Bahnschrift SemiCondensed" panose="020B0502040204020203" pitchFamily="34" charset="0"/>
              </a:rPr>
              <a:t>totally new </a:t>
            </a:r>
            <a:r>
              <a:rPr lang="en-US" dirty="0">
                <a:latin typeface="Bahnschrift SemiCondensed" panose="020B0502040204020203" pitchFamily="34" charset="0"/>
              </a:rPr>
              <a:t>to the market won’t be easily accepted by consumers unless marketed properly.</a:t>
            </a:r>
            <a:br>
              <a:rPr lang="en-US" dirty="0">
                <a:latin typeface="Bahnschrift SemiCondensed" panose="020B0502040204020203" pitchFamily="34" charset="0"/>
              </a:rPr>
            </a:br>
            <a:r>
              <a:rPr lang="en-US" dirty="0">
                <a:latin typeface="Bahnschrift SemiCondensed" panose="020B0502040204020203" pitchFamily="34" charset="0"/>
              </a:rPr>
              <a:t>Because, all consumers would have their own doubts regarding their pet’s safety and might be reluctant at first.</a:t>
            </a:r>
          </a:p>
          <a:p>
            <a:pPr marL="342900" indent="-342900">
              <a:buFont typeface="+mj-lt"/>
              <a:buAutoNum type="arabicPeriod"/>
            </a:pPr>
            <a:r>
              <a:rPr lang="en-US" dirty="0">
                <a:latin typeface="Bahnschrift SemiCondensed" panose="020B0502040204020203" pitchFamily="34" charset="0"/>
              </a:rPr>
              <a:t>For fruition our product requires </a:t>
            </a:r>
            <a:r>
              <a:rPr lang="en-US" dirty="0">
                <a:solidFill>
                  <a:srgbClr val="FF0000"/>
                </a:solidFill>
                <a:latin typeface="Bahnschrift SemiCondensed" panose="020B0502040204020203" pitchFamily="34" charset="0"/>
              </a:rPr>
              <a:t>support of the government </a:t>
            </a:r>
            <a:r>
              <a:rPr lang="en-US" dirty="0">
                <a:latin typeface="Bahnschrift SemiCondensed" panose="020B0502040204020203" pitchFamily="34" charset="0"/>
              </a:rPr>
              <a:t>and getting that support would be a huge challenge as well.(As our customers are the people who own cattle and heard stocks in huge amount i.e. dairy owners and farmers)</a:t>
            </a:r>
          </a:p>
          <a:p>
            <a:pPr marL="342900" indent="-342900">
              <a:buFont typeface="+mj-lt"/>
              <a:buAutoNum type="arabicPeriod"/>
            </a:pPr>
            <a:r>
              <a:rPr lang="en-US" dirty="0">
                <a:solidFill>
                  <a:srgbClr val="FF0000"/>
                </a:solidFill>
                <a:latin typeface="Bahnschrift SemiCondensed" panose="020B0502040204020203" pitchFamily="34" charset="0"/>
              </a:rPr>
              <a:t>Revenue and Time required to work on this project full time</a:t>
            </a:r>
            <a:r>
              <a:rPr lang="en-US" dirty="0">
                <a:latin typeface="Bahnschrift SemiCondensed" panose="020B0502040204020203" pitchFamily="34" charset="0"/>
              </a:rPr>
              <a:t>.</a:t>
            </a:r>
          </a:p>
          <a:p>
            <a:pPr marL="342900" indent="-342900">
              <a:buFont typeface="+mj-lt"/>
              <a:buAutoNum type="arabicPeriod"/>
            </a:pPr>
            <a:endParaRPr lang="en-US" dirty="0">
              <a:latin typeface="Bahnschrift SemiCondensed" panose="020B0502040204020203" pitchFamily="34" charset="0"/>
            </a:endParaRPr>
          </a:p>
          <a:p>
            <a:r>
              <a:rPr lang="en-US" sz="2000" b="1" u="sng" dirty="0">
                <a:effectLst>
                  <a:outerShdw blurRad="38100" dist="38100" dir="2700000" algn="tl">
                    <a:srgbClr val="000000">
                      <a:alpha val="43137"/>
                    </a:srgbClr>
                  </a:outerShdw>
                </a:effectLst>
              </a:rPr>
              <a:t>Revenue Model</a:t>
            </a:r>
          </a:p>
          <a:p>
            <a:r>
              <a:rPr lang="en-US" dirty="0">
                <a:latin typeface="Bahnschrift SemiCondensed" panose="020B0502040204020203" pitchFamily="34" charset="0"/>
              </a:rPr>
              <a:t>For the revenue model we are looking forward to take help from the </a:t>
            </a:r>
            <a:r>
              <a:rPr lang="en-US" dirty="0">
                <a:solidFill>
                  <a:srgbClr val="FF0000"/>
                </a:solidFill>
                <a:latin typeface="Bahnschrift SemiCondensed" panose="020B0502040204020203" pitchFamily="34" charset="0"/>
              </a:rPr>
              <a:t>startup incubation center </a:t>
            </a:r>
            <a:r>
              <a:rPr lang="en-US" dirty="0">
                <a:latin typeface="Bahnschrift SemiCondensed" panose="020B0502040204020203" pitchFamily="34" charset="0"/>
              </a:rPr>
              <a:t>started by the </a:t>
            </a:r>
            <a:r>
              <a:rPr lang="en-US" dirty="0">
                <a:solidFill>
                  <a:srgbClr val="FF0000"/>
                </a:solidFill>
                <a:latin typeface="Bahnschrift SemiCondensed" panose="020B0502040204020203" pitchFamily="34" charset="0"/>
              </a:rPr>
              <a:t>Rajasthan govt called ‘Start-Up Oasis’</a:t>
            </a:r>
            <a:r>
              <a:rPr lang="en-US" dirty="0">
                <a:latin typeface="Bahnschrift SemiCondensed" panose="020B0502040204020203" pitchFamily="34" charset="0"/>
              </a:rPr>
              <a:t>.</a:t>
            </a:r>
          </a:p>
          <a:p>
            <a:r>
              <a:rPr lang="en-US" dirty="0">
                <a:latin typeface="Bahnschrift SemiCondensed" panose="020B0502040204020203" pitchFamily="34" charset="0"/>
              </a:rPr>
              <a:t>This is a wonderful initiative taken by the Rajasthan Govt which helps budding entrepreneurs such as us to showcase our talent by providing legal and business related advices.</a:t>
            </a:r>
          </a:p>
          <a:p>
            <a:r>
              <a:rPr lang="en-US" dirty="0">
                <a:latin typeface="Bahnschrift SemiCondensed" panose="020B0502040204020203" pitchFamily="34" charset="0"/>
              </a:rPr>
              <a:t>We, have no shame in admitting that we have very little knowledge about what the revenue model will be like and would completely dependent on start up oasis for help and advice. But we’ll make sure to not slack off and work hard to learn as well.</a:t>
            </a:r>
          </a:p>
        </p:txBody>
      </p:sp>
    </p:spTree>
    <p:extLst>
      <p:ext uri="{BB962C8B-B14F-4D97-AF65-F5344CB8AC3E}">
        <p14:creationId xmlns:p14="http://schemas.microsoft.com/office/powerpoint/2010/main" val="11745859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3972B3B-78FD-45C2-90A2-47548F5C42B8}"/>
              </a:ext>
            </a:extLst>
          </p:cNvPr>
          <p:cNvGraphicFramePr>
            <a:graphicFrameLocks noGrp="1"/>
          </p:cNvGraphicFramePr>
          <p:nvPr>
            <p:extLst>
              <p:ext uri="{D42A27DB-BD31-4B8C-83A1-F6EECF244321}">
                <p14:modId xmlns:p14="http://schemas.microsoft.com/office/powerpoint/2010/main" val="2161072129"/>
              </p:ext>
            </p:extLst>
          </p:nvPr>
        </p:nvGraphicFramePr>
        <p:xfrm>
          <a:off x="76200" y="-9332"/>
          <a:ext cx="8991600" cy="6714931"/>
        </p:xfrm>
        <a:graphic>
          <a:graphicData uri="http://schemas.openxmlformats.org/drawingml/2006/table">
            <a:tbl>
              <a:tblPr firstRow="1" bandRow="1">
                <a:tableStyleId>{5C22544A-7EE6-4342-B048-85BDC9FD1C3A}</a:tableStyleId>
              </a:tblPr>
              <a:tblGrid>
                <a:gridCol w="2247900">
                  <a:extLst>
                    <a:ext uri="{9D8B030D-6E8A-4147-A177-3AD203B41FA5}">
                      <a16:colId xmlns:a16="http://schemas.microsoft.com/office/drawing/2014/main" val="1439170746"/>
                    </a:ext>
                  </a:extLst>
                </a:gridCol>
                <a:gridCol w="2247900">
                  <a:extLst>
                    <a:ext uri="{9D8B030D-6E8A-4147-A177-3AD203B41FA5}">
                      <a16:colId xmlns:a16="http://schemas.microsoft.com/office/drawing/2014/main" val="471008908"/>
                    </a:ext>
                  </a:extLst>
                </a:gridCol>
                <a:gridCol w="2247900">
                  <a:extLst>
                    <a:ext uri="{9D8B030D-6E8A-4147-A177-3AD203B41FA5}">
                      <a16:colId xmlns:a16="http://schemas.microsoft.com/office/drawing/2014/main" val="3097564309"/>
                    </a:ext>
                  </a:extLst>
                </a:gridCol>
                <a:gridCol w="2247900">
                  <a:extLst>
                    <a:ext uri="{9D8B030D-6E8A-4147-A177-3AD203B41FA5}">
                      <a16:colId xmlns:a16="http://schemas.microsoft.com/office/drawing/2014/main" val="982680986"/>
                    </a:ext>
                  </a:extLst>
                </a:gridCol>
              </a:tblGrid>
              <a:tr h="1722441">
                <a:tc>
                  <a:txBody>
                    <a:bodyPr/>
                    <a:lstStyle/>
                    <a:p>
                      <a:endParaRPr lang="en-US" dirty="0">
                        <a:latin typeface="Bahnschrift Light SemiCondensed" panose="020B0502040204020203" pitchFamily="34" charset="0"/>
                      </a:endParaRPr>
                    </a:p>
                  </a:txBody>
                  <a:tcPr/>
                </a:tc>
                <a:tc>
                  <a:txBody>
                    <a:bodyPr/>
                    <a:lstStyle/>
                    <a:p>
                      <a:endParaRPr lang="en-US" dirty="0">
                        <a:latin typeface="Bahnschrift Light SemiCondensed" panose="020B0502040204020203" pitchFamily="34" charset="0"/>
                      </a:endParaRPr>
                    </a:p>
                  </a:txBody>
                  <a:tcPr/>
                </a:tc>
                <a:tc>
                  <a:txBody>
                    <a:bodyPr/>
                    <a:lstStyle/>
                    <a:p>
                      <a:endParaRPr lang="en-US" dirty="0">
                        <a:latin typeface="Bahnschrift Light SemiCondensed" panose="020B0502040204020203" pitchFamily="34" charset="0"/>
                      </a:endParaRPr>
                    </a:p>
                  </a:txBody>
                  <a:tcPr/>
                </a:tc>
                <a:tc>
                  <a:txBody>
                    <a:bodyPr/>
                    <a:lstStyle/>
                    <a:p>
                      <a:endParaRPr lang="en-US" dirty="0">
                        <a:latin typeface="Bahnschrift Light SemiCondensed" panose="020B0502040204020203" pitchFamily="34" charset="0"/>
                      </a:endParaRPr>
                    </a:p>
                  </a:txBody>
                  <a:tcPr/>
                </a:tc>
                <a:extLst>
                  <a:ext uri="{0D108BD9-81ED-4DB2-BD59-A6C34878D82A}">
                    <a16:rowId xmlns:a16="http://schemas.microsoft.com/office/drawing/2014/main" val="490066202"/>
                  </a:ext>
                </a:extLst>
              </a:tr>
              <a:tr h="1670940">
                <a:tc>
                  <a:txBody>
                    <a:bodyPr/>
                    <a:lstStyle/>
                    <a:p>
                      <a:endParaRPr lang="en-US" dirty="0">
                        <a:latin typeface="Bahnschrift Light SemiCondensed" panose="020B0502040204020203" pitchFamily="34" charset="0"/>
                      </a:endParaRPr>
                    </a:p>
                  </a:txBody>
                  <a:tcPr/>
                </a:tc>
                <a:tc>
                  <a:txBody>
                    <a:bodyPr/>
                    <a:lstStyle/>
                    <a:p>
                      <a:endParaRPr lang="en-US" dirty="0">
                        <a:latin typeface="Bahnschrift Light SemiCondensed" panose="020B0502040204020203" pitchFamily="34" charset="0"/>
                      </a:endParaRPr>
                    </a:p>
                  </a:txBody>
                  <a:tcPr/>
                </a:tc>
                <a:tc>
                  <a:txBody>
                    <a:bodyPr/>
                    <a:lstStyle/>
                    <a:p>
                      <a:endParaRPr lang="en-US" dirty="0">
                        <a:latin typeface="Bahnschrift Light SemiCondensed" panose="020B0502040204020203" pitchFamily="34" charset="0"/>
                      </a:endParaRPr>
                    </a:p>
                  </a:txBody>
                  <a:tcPr/>
                </a:tc>
                <a:tc>
                  <a:txBody>
                    <a:bodyPr/>
                    <a:lstStyle/>
                    <a:p>
                      <a:endParaRPr lang="en-US" dirty="0">
                        <a:latin typeface="Bahnschrift Light SemiCondensed" panose="020B0502040204020203" pitchFamily="34" charset="0"/>
                      </a:endParaRPr>
                    </a:p>
                  </a:txBody>
                  <a:tcPr/>
                </a:tc>
                <a:extLst>
                  <a:ext uri="{0D108BD9-81ED-4DB2-BD59-A6C34878D82A}">
                    <a16:rowId xmlns:a16="http://schemas.microsoft.com/office/drawing/2014/main" val="4101391734"/>
                  </a:ext>
                </a:extLst>
              </a:tr>
              <a:tr h="1922705">
                <a:tc>
                  <a:txBody>
                    <a:bodyPr/>
                    <a:lstStyle/>
                    <a:p>
                      <a:endParaRPr lang="en-US" dirty="0">
                        <a:latin typeface="Bahnschrift Light SemiCondensed" panose="020B0502040204020203" pitchFamily="34" charset="0"/>
                      </a:endParaRPr>
                    </a:p>
                  </a:txBody>
                  <a:tcPr/>
                </a:tc>
                <a:tc>
                  <a:txBody>
                    <a:bodyPr/>
                    <a:lstStyle/>
                    <a:p>
                      <a:endParaRPr lang="en-US" dirty="0">
                        <a:latin typeface="Bahnschrift Light SemiCondensed" panose="020B0502040204020203" pitchFamily="34" charset="0"/>
                      </a:endParaRPr>
                    </a:p>
                  </a:txBody>
                  <a:tcPr/>
                </a:tc>
                <a:tc>
                  <a:txBody>
                    <a:bodyPr/>
                    <a:lstStyle/>
                    <a:p>
                      <a:endParaRPr lang="en-US" dirty="0">
                        <a:latin typeface="Bahnschrift Light SemiCondensed" panose="020B0502040204020203" pitchFamily="34" charset="0"/>
                      </a:endParaRPr>
                    </a:p>
                  </a:txBody>
                  <a:tcPr/>
                </a:tc>
                <a:tc>
                  <a:txBody>
                    <a:bodyPr/>
                    <a:lstStyle/>
                    <a:p>
                      <a:endParaRPr lang="en-US" dirty="0">
                        <a:latin typeface="Bahnschrift Light SemiCondensed" panose="020B0502040204020203" pitchFamily="34" charset="0"/>
                      </a:endParaRPr>
                    </a:p>
                  </a:txBody>
                  <a:tcPr/>
                </a:tc>
                <a:extLst>
                  <a:ext uri="{0D108BD9-81ED-4DB2-BD59-A6C34878D82A}">
                    <a16:rowId xmlns:a16="http://schemas.microsoft.com/office/drawing/2014/main" val="3302471477"/>
                  </a:ext>
                </a:extLst>
              </a:tr>
              <a:tr h="1398845">
                <a:tc>
                  <a:txBody>
                    <a:bodyPr/>
                    <a:lstStyle/>
                    <a:p>
                      <a:pPr algn="ctr"/>
                      <a:r>
                        <a:rPr lang="en-US" dirty="0">
                          <a:latin typeface="Bahnschrift Light SemiCondensed" panose="020B0502040204020203" pitchFamily="34" charset="0"/>
                        </a:rPr>
                        <a:t>Feasible </a:t>
                      </a:r>
                    </a:p>
                  </a:txBody>
                  <a:tcPr/>
                </a:tc>
                <a:tc>
                  <a:txBody>
                    <a:bodyPr/>
                    <a:lstStyle/>
                    <a:p>
                      <a:endParaRPr lang="en-US" dirty="0">
                        <a:latin typeface="Bahnschrift Light SemiCondensed" panose="020B0502040204020203" pitchFamily="34" charset="0"/>
                      </a:endParaRPr>
                    </a:p>
                  </a:txBody>
                  <a:tcPr/>
                </a:tc>
                <a:tc>
                  <a:txBody>
                    <a:bodyPr/>
                    <a:lstStyle/>
                    <a:p>
                      <a:endParaRPr lang="en-US" dirty="0">
                        <a:latin typeface="Bahnschrift Light SemiCondensed" panose="020B0502040204020203" pitchFamily="34" charset="0"/>
                      </a:endParaRPr>
                    </a:p>
                  </a:txBody>
                  <a:tcPr/>
                </a:tc>
                <a:tc>
                  <a:txBody>
                    <a:bodyPr/>
                    <a:lstStyle/>
                    <a:p>
                      <a:endParaRPr lang="en-US" dirty="0">
                        <a:latin typeface="Bahnschrift Light SemiCondensed" panose="020B0502040204020203" pitchFamily="34" charset="0"/>
                      </a:endParaRPr>
                    </a:p>
                  </a:txBody>
                  <a:tcPr/>
                </a:tc>
                <a:extLst>
                  <a:ext uri="{0D108BD9-81ED-4DB2-BD59-A6C34878D82A}">
                    <a16:rowId xmlns:a16="http://schemas.microsoft.com/office/drawing/2014/main" val="1636847066"/>
                  </a:ext>
                </a:extLst>
              </a:tr>
            </a:tbl>
          </a:graphicData>
        </a:graphic>
      </p:graphicFrame>
      <p:sp>
        <p:nvSpPr>
          <p:cNvPr id="4" name="Rectangle 3">
            <a:extLst>
              <a:ext uri="{FF2B5EF4-FFF2-40B4-BE49-F238E27FC236}">
                <a16:creationId xmlns:a16="http://schemas.microsoft.com/office/drawing/2014/main" id="{C35A8185-721C-4A42-B9D8-BFCE7D8D9E10}"/>
              </a:ext>
            </a:extLst>
          </p:cNvPr>
          <p:cNvSpPr/>
          <p:nvPr/>
        </p:nvSpPr>
        <p:spPr>
          <a:xfrm>
            <a:off x="762001" y="152401"/>
            <a:ext cx="762000" cy="1323439"/>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S</a:t>
            </a:r>
          </a:p>
        </p:txBody>
      </p:sp>
      <p:sp>
        <p:nvSpPr>
          <p:cNvPr id="7" name="Rectangle 6">
            <a:extLst>
              <a:ext uri="{FF2B5EF4-FFF2-40B4-BE49-F238E27FC236}">
                <a16:creationId xmlns:a16="http://schemas.microsoft.com/office/drawing/2014/main" id="{F7F9D757-DADE-4D60-BE89-A34DD8F557FA}"/>
              </a:ext>
            </a:extLst>
          </p:cNvPr>
          <p:cNvSpPr/>
          <p:nvPr/>
        </p:nvSpPr>
        <p:spPr>
          <a:xfrm>
            <a:off x="3048000" y="149291"/>
            <a:ext cx="990600" cy="1323439"/>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lIns="91440" tIns="45720" rIns="91440" bIns="45720">
            <a:spAutoFit/>
          </a:bodyPr>
          <a:lstStyle/>
          <a:p>
            <a:pPr algn="ctr"/>
            <a:r>
              <a:rPr lang="en-US" sz="8000" b="1" cap="none" spc="0" dirty="0">
                <a:ln w="22225">
                  <a:solidFill>
                    <a:schemeClr val="accent2"/>
                  </a:solidFill>
                  <a:prstDash val="solid"/>
                </a:ln>
                <a:solidFill>
                  <a:schemeClr val="accent2">
                    <a:lumMod val="40000"/>
                    <a:lumOff val="60000"/>
                  </a:schemeClr>
                </a:solidFill>
                <a:effectLst/>
              </a:rPr>
              <a:t>W</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8" name="Rectangle 7">
            <a:extLst>
              <a:ext uri="{FF2B5EF4-FFF2-40B4-BE49-F238E27FC236}">
                <a16:creationId xmlns:a16="http://schemas.microsoft.com/office/drawing/2014/main" id="{DED9A891-7306-4538-A14E-0FFA8F391EC0}"/>
              </a:ext>
            </a:extLst>
          </p:cNvPr>
          <p:cNvSpPr/>
          <p:nvPr/>
        </p:nvSpPr>
        <p:spPr>
          <a:xfrm>
            <a:off x="5270816" y="149290"/>
            <a:ext cx="878767" cy="1323439"/>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none" lIns="91440" tIns="45720" rIns="91440" bIns="45720">
            <a:spAutoFit/>
          </a:bodyPr>
          <a:lstStyle/>
          <a:p>
            <a:pPr algn="ctr"/>
            <a:r>
              <a:rPr lang="en-US" sz="8000" b="1" cap="none" spc="0" dirty="0">
                <a:ln w="22225">
                  <a:solidFill>
                    <a:schemeClr val="accent2"/>
                  </a:solidFill>
                  <a:prstDash val="solid"/>
                </a:ln>
                <a:solidFill>
                  <a:schemeClr val="accent2">
                    <a:lumMod val="40000"/>
                    <a:lumOff val="60000"/>
                  </a:schemeClr>
                </a:solidFill>
                <a:effectLst/>
              </a:rPr>
              <a:t>O</a:t>
            </a:r>
          </a:p>
        </p:txBody>
      </p:sp>
      <p:sp>
        <p:nvSpPr>
          <p:cNvPr id="9" name="Rectangle 8">
            <a:extLst>
              <a:ext uri="{FF2B5EF4-FFF2-40B4-BE49-F238E27FC236}">
                <a16:creationId xmlns:a16="http://schemas.microsoft.com/office/drawing/2014/main" id="{66B2BCA8-63AB-44D3-88C3-0A76AAAAC063}"/>
              </a:ext>
            </a:extLst>
          </p:cNvPr>
          <p:cNvSpPr/>
          <p:nvPr/>
        </p:nvSpPr>
        <p:spPr>
          <a:xfrm>
            <a:off x="7439006" y="149289"/>
            <a:ext cx="692818" cy="1323439"/>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none" lIns="91440" tIns="45720" rIns="91440" bIns="45720">
            <a:spAutoFit/>
          </a:bodyPr>
          <a:lstStyle/>
          <a:p>
            <a:pPr algn="ctr"/>
            <a:r>
              <a:rPr lang="en-US" sz="8000" b="1" cap="none" spc="0" dirty="0">
                <a:ln w="22225">
                  <a:solidFill>
                    <a:schemeClr val="accent2"/>
                  </a:solidFill>
                  <a:prstDash val="solid"/>
                </a:ln>
                <a:solidFill>
                  <a:schemeClr val="accent2">
                    <a:lumMod val="40000"/>
                    <a:lumOff val="60000"/>
                  </a:schemeClr>
                </a:solidFill>
                <a:effectLst/>
              </a:rPr>
              <a:t>T</a:t>
            </a:r>
          </a:p>
        </p:txBody>
      </p:sp>
      <p:sp>
        <p:nvSpPr>
          <p:cNvPr id="10" name="TextBox 9">
            <a:extLst>
              <a:ext uri="{FF2B5EF4-FFF2-40B4-BE49-F238E27FC236}">
                <a16:creationId xmlns:a16="http://schemas.microsoft.com/office/drawing/2014/main" id="{F7CBC8C0-EA16-49D3-BB6C-C82830DF5A03}"/>
              </a:ext>
            </a:extLst>
          </p:cNvPr>
          <p:cNvSpPr txBox="1"/>
          <p:nvPr/>
        </p:nvSpPr>
        <p:spPr>
          <a:xfrm>
            <a:off x="76200" y="1371600"/>
            <a:ext cx="2209800" cy="369332"/>
          </a:xfrm>
          <a:prstGeom prst="rect">
            <a:avLst/>
          </a:prstGeom>
          <a:noFill/>
        </p:spPr>
        <p:txBody>
          <a:bodyPr wrap="square" rtlCol="0">
            <a:spAutoFit/>
          </a:bodyPr>
          <a:lstStyle/>
          <a:p>
            <a:pPr algn="ctr"/>
            <a:r>
              <a:rPr lang="en-US" b="1" u="sng" dirty="0"/>
              <a:t>(Strength)</a:t>
            </a:r>
          </a:p>
        </p:txBody>
      </p:sp>
      <p:sp>
        <p:nvSpPr>
          <p:cNvPr id="11" name="TextBox 10">
            <a:extLst>
              <a:ext uri="{FF2B5EF4-FFF2-40B4-BE49-F238E27FC236}">
                <a16:creationId xmlns:a16="http://schemas.microsoft.com/office/drawing/2014/main" id="{25EBF634-9C93-4DB4-9B3B-080ECB048564}"/>
              </a:ext>
            </a:extLst>
          </p:cNvPr>
          <p:cNvSpPr txBox="1"/>
          <p:nvPr/>
        </p:nvSpPr>
        <p:spPr>
          <a:xfrm>
            <a:off x="2286000" y="1371600"/>
            <a:ext cx="2286000" cy="369332"/>
          </a:xfrm>
          <a:prstGeom prst="rect">
            <a:avLst/>
          </a:prstGeom>
          <a:noFill/>
        </p:spPr>
        <p:txBody>
          <a:bodyPr wrap="square" rtlCol="0">
            <a:spAutoFit/>
          </a:bodyPr>
          <a:lstStyle/>
          <a:p>
            <a:pPr algn="ctr"/>
            <a:r>
              <a:rPr lang="en-US" b="1" dirty="0"/>
              <a:t>    (</a:t>
            </a:r>
            <a:r>
              <a:rPr lang="en-US" b="1" u="sng" dirty="0"/>
              <a:t>Weaknesses)</a:t>
            </a:r>
          </a:p>
        </p:txBody>
      </p:sp>
      <p:sp>
        <p:nvSpPr>
          <p:cNvPr id="12" name="TextBox 11">
            <a:extLst>
              <a:ext uri="{FF2B5EF4-FFF2-40B4-BE49-F238E27FC236}">
                <a16:creationId xmlns:a16="http://schemas.microsoft.com/office/drawing/2014/main" id="{189CD706-CF45-42B8-BD16-924F555C3EF7}"/>
              </a:ext>
            </a:extLst>
          </p:cNvPr>
          <p:cNvSpPr txBox="1"/>
          <p:nvPr/>
        </p:nvSpPr>
        <p:spPr>
          <a:xfrm>
            <a:off x="4572000" y="1371600"/>
            <a:ext cx="2209800" cy="369332"/>
          </a:xfrm>
          <a:prstGeom prst="rect">
            <a:avLst/>
          </a:prstGeom>
          <a:noFill/>
        </p:spPr>
        <p:txBody>
          <a:bodyPr wrap="square" rtlCol="0">
            <a:spAutoFit/>
          </a:bodyPr>
          <a:lstStyle/>
          <a:p>
            <a:pPr algn="ctr"/>
            <a:r>
              <a:rPr lang="en-US" b="1" dirty="0"/>
              <a:t>   (</a:t>
            </a:r>
            <a:r>
              <a:rPr lang="en-US" b="1" u="sng" dirty="0"/>
              <a:t>Opportunities)</a:t>
            </a:r>
          </a:p>
        </p:txBody>
      </p:sp>
      <p:sp>
        <p:nvSpPr>
          <p:cNvPr id="13" name="TextBox 12">
            <a:extLst>
              <a:ext uri="{FF2B5EF4-FFF2-40B4-BE49-F238E27FC236}">
                <a16:creationId xmlns:a16="http://schemas.microsoft.com/office/drawing/2014/main" id="{36D1CEE3-162E-46F2-AC21-C7CC595417AB}"/>
              </a:ext>
            </a:extLst>
          </p:cNvPr>
          <p:cNvSpPr txBox="1"/>
          <p:nvPr/>
        </p:nvSpPr>
        <p:spPr>
          <a:xfrm>
            <a:off x="7099615" y="1371600"/>
            <a:ext cx="1371600" cy="369332"/>
          </a:xfrm>
          <a:prstGeom prst="rect">
            <a:avLst/>
          </a:prstGeom>
          <a:noFill/>
        </p:spPr>
        <p:txBody>
          <a:bodyPr wrap="square" rtlCol="0">
            <a:spAutoFit/>
          </a:bodyPr>
          <a:lstStyle/>
          <a:p>
            <a:pPr algn="ctr"/>
            <a:r>
              <a:rPr lang="en-US" b="1" u="sng" dirty="0"/>
              <a:t>(Threats)</a:t>
            </a:r>
          </a:p>
        </p:txBody>
      </p:sp>
      <p:sp>
        <p:nvSpPr>
          <p:cNvPr id="15" name="TextBox 14">
            <a:extLst>
              <a:ext uri="{FF2B5EF4-FFF2-40B4-BE49-F238E27FC236}">
                <a16:creationId xmlns:a16="http://schemas.microsoft.com/office/drawing/2014/main" id="{DA7B634D-6756-4E40-A294-58ED3B87D45F}"/>
              </a:ext>
            </a:extLst>
          </p:cNvPr>
          <p:cNvSpPr txBox="1"/>
          <p:nvPr/>
        </p:nvSpPr>
        <p:spPr>
          <a:xfrm>
            <a:off x="76200" y="1740932"/>
            <a:ext cx="2286000" cy="369332"/>
          </a:xfrm>
          <a:prstGeom prst="rect">
            <a:avLst/>
          </a:prstGeom>
          <a:noFill/>
        </p:spPr>
        <p:txBody>
          <a:bodyPr wrap="square" rtlCol="0">
            <a:spAutoFit/>
          </a:bodyPr>
          <a:lstStyle/>
          <a:p>
            <a:pPr algn="ctr"/>
            <a:r>
              <a:rPr lang="en-US" dirty="0"/>
              <a:t>Cost Efficient</a:t>
            </a:r>
          </a:p>
        </p:txBody>
      </p:sp>
      <p:sp>
        <p:nvSpPr>
          <p:cNvPr id="16" name="TextBox 15">
            <a:extLst>
              <a:ext uri="{FF2B5EF4-FFF2-40B4-BE49-F238E27FC236}">
                <a16:creationId xmlns:a16="http://schemas.microsoft.com/office/drawing/2014/main" id="{65029D26-B407-4E89-B26C-C2CD3F17C260}"/>
              </a:ext>
            </a:extLst>
          </p:cNvPr>
          <p:cNvSpPr txBox="1"/>
          <p:nvPr/>
        </p:nvSpPr>
        <p:spPr>
          <a:xfrm>
            <a:off x="2362200" y="1740932"/>
            <a:ext cx="2133600" cy="1200329"/>
          </a:xfrm>
          <a:prstGeom prst="rect">
            <a:avLst/>
          </a:prstGeom>
          <a:noFill/>
        </p:spPr>
        <p:txBody>
          <a:bodyPr wrap="square" rtlCol="0">
            <a:spAutoFit/>
          </a:bodyPr>
          <a:lstStyle/>
          <a:p>
            <a:pPr algn="ctr"/>
            <a:r>
              <a:rPr lang="en-US" dirty="0"/>
              <a:t>A totally new concept that’s completely  alien to the population</a:t>
            </a:r>
          </a:p>
        </p:txBody>
      </p:sp>
      <p:sp>
        <p:nvSpPr>
          <p:cNvPr id="17" name="TextBox 16">
            <a:extLst>
              <a:ext uri="{FF2B5EF4-FFF2-40B4-BE49-F238E27FC236}">
                <a16:creationId xmlns:a16="http://schemas.microsoft.com/office/drawing/2014/main" id="{421132F5-532B-4FCA-AD10-F5C526B17B5A}"/>
              </a:ext>
            </a:extLst>
          </p:cNvPr>
          <p:cNvSpPr txBox="1"/>
          <p:nvPr/>
        </p:nvSpPr>
        <p:spPr>
          <a:xfrm>
            <a:off x="4641980" y="1659404"/>
            <a:ext cx="2209800" cy="1477328"/>
          </a:xfrm>
          <a:prstGeom prst="rect">
            <a:avLst/>
          </a:prstGeom>
          <a:noFill/>
        </p:spPr>
        <p:txBody>
          <a:bodyPr wrap="square" rtlCol="0">
            <a:spAutoFit/>
          </a:bodyPr>
          <a:lstStyle/>
          <a:p>
            <a:pPr algn="ctr"/>
            <a:r>
              <a:rPr lang="en-US" dirty="0"/>
              <a:t>It’s a 2 in 1 product thus has caliber to establish a new exchange between govt and farmers.</a:t>
            </a:r>
          </a:p>
        </p:txBody>
      </p:sp>
      <p:sp>
        <p:nvSpPr>
          <p:cNvPr id="18" name="TextBox 17">
            <a:extLst>
              <a:ext uri="{FF2B5EF4-FFF2-40B4-BE49-F238E27FC236}">
                <a16:creationId xmlns:a16="http://schemas.microsoft.com/office/drawing/2014/main" id="{BBB6CAA0-2C84-4566-B364-3AA6285F30DD}"/>
              </a:ext>
            </a:extLst>
          </p:cNvPr>
          <p:cNvSpPr txBox="1"/>
          <p:nvPr/>
        </p:nvSpPr>
        <p:spPr>
          <a:xfrm>
            <a:off x="6858000" y="1740932"/>
            <a:ext cx="2209800" cy="1477328"/>
          </a:xfrm>
          <a:prstGeom prst="rect">
            <a:avLst/>
          </a:prstGeom>
          <a:noFill/>
        </p:spPr>
        <p:txBody>
          <a:bodyPr wrap="square" rtlCol="0">
            <a:spAutoFit/>
          </a:bodyPr>
          <a:lstStyle/>
          <a:p>
            <a:pPr algn="ctr"/>
            <a:r>
              <a:rPr lang="en-US" dirty="0"/>
              <a:t>Being an obscure product might result it in being shunned at first</a:t>
            </a:r>
          </a:p>
          <a:p>
            <a:pPr algn="ctr"/>
            <a:endParaRPr lang="en-US" dirty="0"/>
          </a:p>
        </p:txBody>
      </p:sp>
      <p:sp>
        <p:nvSpPr>
          <p:cNvPr id="19" name="TextBox 18">
            <a:extLst>
              <a:ext uri="{FF2B5EF4-FFF2-40B4-BE49-F238E27FC236}">
                <a16:creationId xmlns:a16="http://schemas.microsoft.com/office/drawing/2014/main" id="{55CEA2C3-063E-4EB1-A658-971C85F496B6}"/>
              </a:ext>
            </a:extLst>
          </p:cNvPr>
          <p:cNvSpPr txBox="1"/>
          <p:nvPr/>
        </p:nvSpPr>
        <p:spPr>
          <a:xfrm>
            <a:off x="6858000" y="3429000"/>
            <a:ext cx="2133600" cy="1200329"/>
          </a:xfrm>
          <a:prstGeom prst="rect">
            <a:avLst/>
          </a:prstGeom>
          <a:noFill/>
        </p:spPr>
        <p:txBody>
          <a:bodyPr wrap="square" rtlCol="0">
            <a:spAutoFit/>
          </a:bodyPr>
          <a:lstStyle/>
          <a:p>
            <a:r>
              <a:rPr lang="en-US" dirty="0"/>
              <a:t>Once out in market there’ll be new emerging competition</a:t>
            </a:r>
          </a:p>
        </p:txBody>
      </p:sp>
      <p:sp>
        <p:nvSpPr>
          <p:cNvPr id="20" name="TextBox 19">
            <a:extLst>
              <a:ext uri="{FF2B5EF4-FFF2-40B4-BE49-F238E27FC236}">
                <a16:creationId xmlns:a16="http://schemas.microsoft.com/office/drawing/2014/main" id="{5665D46B-4911-4FA1-B416-CC0E14F4C0EC}"/>
              </a:ext>
            </a:extLst>
          </p:cNvPr>
          <p:cNvSpPr txBox="1"/>
          <p:nvPr/>
        </p:nvSpPr>
        <p:spPr>
          <a:xfrm>
            <a:off x="2514600" y="3505200"/>
            <a:ext cx="1828800" cy="369332"/>
          </a:xfrm>
          <a:prstGeom prst="rect">
            <a:avLst/>
          </a:prstGeom>
          <a:noFill/>
        </p:spPr>
        <p:txBody>
          <a:bodyPr wrap="square" rtlCol="0">
            <a:spAutoFit/>
          </a:bodyPr>
          <a:lstStyle/>
          <a:p>
            <a:pPr algn="ctr"/>
            <a:r>
              <a:rPr lang="en-US" dirty="0"/>
              <a:t>Size</a:t>
            </a:r>
          </a:p>
        </p:txBody>
      </p:sp>
      <p:sp>
        <p:nvSpPr>
          <p:cNvPr id="22" name="TextBox 21">
            <a:extLst>
              <a:ext uri="{FF2B5EF4-FFF2-40B4-BE49-F238E27FC236}">
                <a16:creationId xmlns:a16="http://schemas.microsoft.com/office/drawing/2014/main" id="{771D991B-F5F8-48E2-A0DC-740D1695DED6}"/>
              </a:ext>
            </a:extLst>
          </p:cNvPr>
          <p:cNvSpPr txBox="1"/>
          <p:nvPr/>
        </p:nvSpPr>
        <p:spPr>
          <a:xfrm>
            <a:off x="152400" y="3505200"/>
            <a:ext cx="1905000" cy="646331"/>
          </a:xfrm>
          <a:prstGeom prst="rect">
            <a:avLst/>
          </a:prstGeom>
          <a:noFill/>
        </p:spPr>
        <p:txBody>
          <a:bodyPr wrap="square" rtlCol="0">
            <a:spAutoFit/>
          </a:bodyPr>
          <a:lstStyle/>
          <a:p>
            <a:pPr algn="ctr"/>
            <a:r>
              <a:rPr lang="en-US" dirty="0"/>
              <a:t>It’s a walking air </a:t>
            </a:r>
          </a:p>
          <a:p>
            <a:pPr algn="ctr"/>
            <a:r>
              <a:rPr lang="en-US" dirty="0"/>
              <a:t>purifier</a:t>
            </a:r>
          </a:p>
        </p:txBody>
      </p:sp>
    </p:spTree>
    <p:extLst>
      <p:ext uri="{BB962C8B-B14F-4D97-AF65-F5344CB8AC3E}">
        <p14:creationId xmlns:p14="http://schemas.microsoft.com/office/powerpoint/2010/main" val="154360308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9353C3-9F21-4542-BB9B-E0F402C17559}"/>
              </a:ext>
            </a:extLst>
          </p:cNvPr>
          <p:cNvSpPr/>
          <p:nvPr/>
        </p:nvSpPr>
        <p:spPr>
          <a:xfrm>
            <a:off x="0" y="0"/>
            <a:ext cx="9144000" cy="83099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Probable Outcomes</a:t>
            </a:r>
          </a:p>
        </p:txBody>
      </p:sp>
      <p:sp>
        <p:nvSpPr>
          <p:cNvPr id="3" name="TextBox 2">
            <a:extLst>
              <a:ext uri="{FF2B5EF4-FFF2-40B4-BE49-F238E27FC236}">
                <a16:creationId xmlns:a16="http://schemas.microsoft.com/office/drawing/2014/main" id="{82654BDA-1018-4568-BE0A-8F032E82702D}"/>
              </a:ext>
            </a:extLst>
          </p:cNvPr>
          <p:cNvSpPr txBox="1"/>
          <p:nvPr/>
        </p:nvSpPr>
        <p:spPr>
          <a:xfrm>
            <a:off x="422988" y="698455"/>
            <a:ext cx="8686800" cy="1323439"/>
          </a:xfrm>
          <a:prstGeom prst="rect">
            <a:avLst/>
          </a:prstGeom>
          <a:noFill/>
        </p:spPr>
        <p:txBody>
          <a:bodyPr wrap="square" rtlCol="0">
            <a:spAutoFit/>
          </a:bodyPr>
          <a:lstStyle/>
          <a:p>
            <a:r>
              <a:rPr lang="en-US" sz="1600" dirty="0">
                <a:latin typeface="Bahnschrift SemiBold SemiConden" panose="020B0502040204020203" pitchFamily="34" charset="0"/>
              </a:rPr>
              <a:t>As we have mentioned earlier, for the outcomes to be positive we’ll be </a:t>
            </a:r>
            <a:r>
              <a:rPr lang="en-US" sz="1600" dirty="0">
                <a:solidFill>
                  <a:srgbClr val="FF0000"/>
                </a:solidFill>
                <a:latin typeface="Bahnschrift SemiBold SemiConden" panose="020B0502040204020203" pitchFamily="34" charset="0"/>
              </a:rPr>
              <a:t>heavily depending upon government </a:t>
            </a:r>
            <a:r>
              <a:rPr lang="en-US" sz="1600" dirty="0">
                <a:latin typeface="Bahnschrift SemiBold SemiConden" panose="020B0502040204020203" pitchFamily="34" charset="0"/>
              </a:rPr>
              <a:t>support due to the target(consumers) of our product.</a:t>
            </a:r>
            <a:br>
              <a:rPr lang="en-US" sz="1600" dirty="0">
                <a:latin typeface="Bahnschrift SemiBold SemiConden" panose="020B0502040204020203" pitchFamily="34" charset="0"/>
              </a:rPr>
            </a:br>
            <a:r>
              <a:rPr lang="en-US" sz="1600" dirty="0">
                <a:latin typeface="Bahnschrift SemiBold SemiConden" panose="020B0502040204020203" pitchFamily="34" charset="0"/>
              </a:rPr>
              <a:t>If things go our way, we hope that this product will become a necessity instead of a commodity.  </a:t>
            </a:r>
          </a:p>
          <a:p>
            <a:r>
              <a:rPr lang="en-US" sz="1600" dirty="0">
                <a:latin typeface="Bahnschrift SemiBold SemiConden" panose="020B0502040204020203" pitchFamily="34" charset="0"/>
              </a:rPr>
              <a:t>If things don’t go our way, and conditions become unfavorable, we’d have to introduce some changes (</a:t>
            </a:r>
            <a:r>
              <a:rPr lang="en-US" sz="1600" dirty="0" err="1">
                <a:latin typeface="Bahnschrift SemiBold SemiConden" panose="020B0502040204020203" pitchFamily="34" charset="0"/>
              </a:rPr>
              <a:t>eg</a:t>
            </a:r>
            <a:r>
              <a:rPr lang="en-US" sz="1600" dirty="0">
                <a:latin typeface="Bahnschrift SemiBold SemiConden" panose="020B0502040204020203" pitchFamily="34" charset="0"/>
              </a:rPr>
              <a:t>: size) for it to meet are earlier requirements.</a:t>
            </a:r>
          </a:p>
        </p:txBody>
      </p:sp>
      <p:sp>
        <p:nvSpPr>
          <p:cNvPr id="4" name="Rectangle 3">
            <a:extLst>
              <a:ext uri="{FF2B5EF4-FFF2-40B4-BE49-F238E27FC236}">
                <a16:creationId xmlns:a16="http://schemas.microsoft.com/office/drawing/2014/main" id="{B11363C9-805C-4B15-ABAA-7753B38118BE}"/>
              </a:ext>
            </a:extLst>
          </p:cNvPr>
          <p:cNvSpPr/>
          <p:nvPr/>
        </p:nvSpPr>
        <p:spPr>
          <a:xfrm>
            <a:off x="152399" y="2167475"/>
            <a:ext cx="8610601" cy="83099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Future Aspects</a:t>
            </a:r>
          </a:p>
        </p:txBody>
      </p:sp>
      <p:sp>
        <p:nvSpPr>
          <p:cNvPr id="5" name="TextBox 4">
            <a:extLst>
              <a:ext uri="{FF2B5EF4-FFF2-40B4-BE49-F238E27FC236}">
                <a16:creationId xmlns:a16="http://schemas.microsoft.com/office/drawing/2014/main" id="{2843D65F-2793-4790-960E-8CD9E84DFBAF}"/>
              </a:ext>
            </a:extLst>
          </p:cNvPr>
          <p:cNvSpPr txBox="1"/>
          <p:nvPr/>
        </p:nvSpPr>
        <p:spPr>
          <a:xfrm>
            <a:off x="415212" y="3001608"/>
            <a:ext cx="8686800" cy="1815882"/>
          </a:xfrm>
          <a:prstGeom prst="rect">
            <a:avLst/>
          </a:prstGeom>
          <a:noFill/>
        </p:spPr>
        <p:txBody>
          <a:bodyPr wrap="square" rtlCol="0">
            <a:spAutoFit/>
          </a:bodyPr>
          <a:lstStyle/>
          <a:p>
            <a:r>
              <a:rPr lang="en-US" sz="1600" dirty="0">
                <a:latin typeface="Bahnschrift SemiBold SemiConden" panose="020B0502040204020203" pitchFamily="34" charset="0"/>
              </a:rPr>
              <a:t>The future aspects can be broadly divided into 2 categories</a:t>
            </a:r>
            <a:br>
              <a:rPr lang="en-US" sz="1600" dirty="0">
                <a:latin typeface="Bahnschrift SemiBold SemiConden" panose="020B0502040204020203" pitchFamily="34" charset="0"/>
              </a:rPr>
            </a:br>
            <a:r>
              <a:rPr lang="en-US" sz="1600" dirty="0">
                <a:latin typeface="Bahnschrift SemiBold SemiConden" panose="020B0502040204020203" pitchFamily="34" charset="0"/>
              </a:rPr>
              <a:t>1.)</a:t>
            </a:r>
            <a:r>
              <a:rPr lang="en-US" sz="1600" dirty="0">
                <a:solidFill>
                  <a:srgbClr val="FF0000"/>
                </a:solidFill>
                <a:latin typeface="Bahnschrift SemiBold SemiConden" panose="020B0502040204020203" pitchFamily="34" charset="0"/>
              </a:rPr>
              <a:t> It becoming a full fledged project</a:t>
            </a:r>
            <a:r>
              <a:rPr lang="en-US" sz="1600" dirty="0">
                <a:latin typeface="Bahnschrift SemiBold SemiConden" panose="020B0502040204020203" pitchFamily="34" charset="0"/>
              </a:rPr>
              <a:t>.</a:t>
            </a:r>
            <a:br>
              <a:rPr lang="en-US" sz="1600" dirty="0">
                <a:latin typeface="Bahnschrift SemiBold SemiConden" panose="020B0502040204020203" pitchFamily="34" charset="0"/>
              </a:rPr>
            </a:br>
            <a:r>
              <a:rPr lang="en-US" sz="1600" dirty="0">
                <a:latin typeface="Bahnschrift SemiBold SemiConden" panose="020B0502040204020203" pitchFamily="34" charset="0"/>
              </a:rPr>
              <a:t>2.) </a:t>
            </a:r>
            <a:r>
              <a:rPr lang="en-US" sz="1600" dirty="0">
                <a:solidFill>
                  <a:srgbClr val="FF0000"/>
                </a:solidFill>
                <a:latin typeface="Bahnschrift SemiBold SemiConden" panose="020B0502040204020203" pitchFamily="34" charset="0"/>
              </a:rPr>
              <a:t>It being outshone by some other, better idea/concept</a:t>
            </a:r>
            <a:r>
              <a:rPr lang="en-US" sz="1600" dirty="0">
                <a:latin typeface="Bahnschrift SemiBold SemiConden" panose="020B0502040204020203" pitchFamily="34" charset="0"/>
              </a:rPr>
              <a:t>.</a:t>
            </a:r>
            <a:br>
              <a:rPr lang="en-US" sz="1600" dirty="0">
                <a:latin typeface="Bahnschrift SemiBold SemiConden" panose="020B0502040204020203" pitchFamily="34" charset="0"/>
              </a:rPr>
            </a:br>
            <a:endParaRPr lang="en-US" sz="1600" dirty="0">
              <a:latin typeface="Bahnschrift SemiBold SemiConden" panose="020B0502040204020203" pitchFamily="34" charset="0"/>
            </a:endParaRPr>
          </a:p>
          <a:p>
            <a:r>
              <a:rPr lang="en-US" sz="1600" dirty="0">
                <a:latin typeface="Bahnschrift SemiBold SemiConden" panose="020B0502040204020203" pitchFamily="34" charset="0"/>
              </a:rPr>
              <a:t>This being </a:t>
            </a:r>
            <a:r>
              <a:rPr lang="en-US" sz="1600" dirty="0">
                <a:solidFill>
                  <a:srgbClr val="FF0000"/>
                </a:solidFill>
                <a:latin typeface="Bahnschrift SemiBold SemiConden" panose="020B0502040204020203" pitchFamily="34" charset="0"/>
              </a:rPr>
              <a:t>something completely new </a:t>
            </a:r>
            <a:r>
              <a:rPr lang="en-US" sz="1600" dirty="0">
                <a:latin typeface="Bahnschrift SemiBold SemiConden" panose="020B0502040204020203" pitchFamily="34" charset="0"/>
              </a:rPr>
              <a:t>puts us in an uncertain position regarding it’s future as we have nothing to compare this with in the market. Thus we feel this project </a:t>
            </a:r>
            <a:r>
              <a:rPr lang="en-US" sz="1600" dirty="0">
                <a:solidFill>
                  <a:srgbClr val="FF0000"/>
                </a:solidFill>
                <a:latin typeface="Bahnschrift SemiBold SemiConden" panose="020B0502040204020203" pitchFamily="34" charset="0"/>
              </a:rPr>
              <a:t>can be a major success with right guidance </a:t>
            </a:r>
            <a:r>
              <a:rPr lang="en-US" sz="1600" dirty="0">
                <a:latin typeface="Bahnschrift SemiBold SemiConden" panose="020B0502040204020203" pitchFamily="34" charset="0"/>
              </a:rPr>
              <a:t>provided to us by the government and our mentors.</a:t>
            </a:r>
          </a:p>
        </p:txBody>
      </p:sp>
      <p:pic>
        <p:nvPicPr>
          <p:cNvPr id="7" name="Picture 6">
            <a:extLst>
              <a:ext uri="{FF2B5EF4-FFF2-40B4-BE49-F238E27FC236}">
                <a16:creationId xmlns:a16="http://schemas.microsoft.com/office/drawing/2014/main" id="{9B69F52C-9BAF-4306-B9D2-2F524568A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475679"/>
            <a:ext cx="6858000" cy="2292531"/>
          </a:xfrm>
          <a:prstGeom prst="rect">
            <a:avLst/>
          </a:prstGeom>
        </p:spPr>
      </p:pic>
    </p:spTree>
    <p:extLst>
      <p:ext uri="{BB962C8B-B14F-4D97-AF65-F5344CB8AC3E}">
        <p14:creationId xmlns:p14="http://schemas.microsoft.com/office/powerpoint/2010/main" val="2777006361"/>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912C18-541E-45D3-8434-8B2E171B9220}"/>
              </a:ext>
            </a:extLst>
          </p:cNvPr>
          <p:cNvSpPr/>
          <p:nvPr/>
        </p:nvSpPr>
        <p:spPr>
          <a:xfrm>
            <a:off x="4351400" y="4191000"/>
            <a:ext cx="184730" cy="1107996"/>
          </a:xfrm>
          <a:prstGeom prst="rect">
            <a:avLst/>
          </a:prstGeom>
          <a:noFill/>
        </p:spPr>
        <p:txBody>
          <a:bodyPr wrap="none" lIns="91440" tIns="45720" rIns="91440" bIns="45720">
            <a:spAutoFit/>
          </a:bodyPr>
          <a:lstStyle/>
          <a:p>
            <a:pPr algn="ct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84BF5052-B49C-44B5-B591-5047918E4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92" y="228600"/>
            <a:ext cx="8387008" cy="6282882"/>
          </a:xfrm>
          <a:prstGeom prst="rect">
            <a:avLst/>
          </a:prstGeom>
        </p:spPr>
      </p:pic>
      <p:sp>
        <p:nvSpPr>
          <p:cNvPr id="8" name="Rectangle 7">
            <a:extLst>
              <a:ext uri="{FF2B5EF4-FFF2-40B4-BE49-F238E27FC236}">
                <a16:creationId xmlns:a16="http://schemas.microsoft.com/office/drawing/2014/main" id="{6362CA81-29B3-4EE7-8268-635AD4C87A6C}"/>
              </a:ext>
            </a:extLst>
          </p:cNvPr>
          <p:cNvSpPr/>
          <p:nvPr/>
        </p:nvSpPr>
        <p:spPr>
          <a:xfrm>
            <a:off x="554755" y="609600"/>
            <a:ext cx="3913892" cy="144655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1440" tIns="45720" rIns="91440" bIns="45720">
            <a:spAutoFit/>
          </a:bodyPr>
          <a:lstStyle/>
          <a:p>
            <a:pPr algn="ctr"/>
            <a:r>
              <a:rPr lang="en-US" sz="4400" b="1" cap="none" spc="0" dirty="0">
                <a:ln w="12700">
                  <a:solidFill>
                    <a:schemeClr val="accent3">
                      <a:lumMod val="50000"/>
                    </a:schemeClr>
                  </a:solidFill>
                  <a:prstDash val="solid"/>
                </a:ln>
                <a:solidFill>
                  <a:srgbClr val="FFC000"/>
                </a:solidFill>
                <a:effectLst>
                  <a:innerShdw blurRad="177800">
                    <a:schemeClr val="accent3">
                      <a:lumMod val="50000"/>
                    </a:schemeClr>
                  </a:innerShdw>
                </a:effectLst>
              </a:rPr>
              <a:t>THANK </a:t>
            </a:r>
            <a:r>
              <a:rPr lang="en-US" sz="4400" b="1" dirty="0">
                <a:ln w="12700">
                  <a:solidFill>
                    <a:schemeClr val="accent3">
                      <a:lumMod val="50000"/>
                    </a:schemeClr>
                  </a:solidFill>
                  <a:prstDash val="solid"/>
                </a:ln>
                <a:solidFill>
                  <a:srgbClr val="FFC000"/>
                </a:solidFill>
                <a:effectLst>
                  <a:innerShdw blurRad="177800">
                    <a:schemeClr val="accent3">
                      <a:lumMod val="50000"/>
                    </a:schemeClr>
                  </a:innerShdw>
                </a:effectLst>
              </a:rPr>
              <a:t>YOU </a:t>
            </a:r>
          </a:p>
          <a:p>
            <a:pPr algn="ctr"/>
            <a:r>
              <a:rPr lang="en-US" sz="4400" b="1" dirty="0">
                <a:ln w="12700">
                  <a:solidFill>
                    <a:schemeClr val="accent3">
                      <a:lumMod val="50000"/>
                    </a:schemeClr>
                  </a:solidFill>
                  <a:prstDash val="solid"/>
                </a:ln>
                <a:solidFill>
                  <a:srgbClr val="FFC000"/>
                </a:solidFill>
                <a:effectLst>
                  <a:innerShdw blurRad="177800">
                    <a:schemeClr val="accent3">
                      <a:lumMod val="50000"/>
                    </a:schemeClr>
                  </a:innerShdw>
                </a:effectLst>
              </a:rPr>
              <a:t>FOR HAVING US</a:t>
            </a:r>
            <a:endParaRPr lang="en-US" sz="4400" b="1" cap="none" spc="0" dirty="0">
              <a:ln w="12700">
                <a:solidFill>
                  <a:schemeClr val="accent3">
                    <a:lumMod val="50000"/>
                  </a:schemeClr>
                </a:solidFill>
                <a:prstDash val="solid"/>
              </a:ln>
              <a:solidFill>
                <a:srgbClr val="FFC000"/>
              </a:solidFill>
              <a:effectLst>
                <a:innerShdw blurRad="177800">
                  <a:schemeClr val="accent3">
                    <a:lumMod val="50000"/>
                  </a:schemeClr>
                </a:innerShdw>
              </a:effectLst>
            </a:endParaRPr>
          </a:p>
        </p:txBody>
      </p:sp>
    </p:spTree>
    <p:extLst>
      <p:ext uri="{BB962C8B-B14F-4D97-AF65-F5344CB8AC3E}">
        <p14:creationId xmlns:p14="http://schemas.microsoft.com/office/powerpoint/2010/main" val="33352208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nodePh="1">
                                  <p:stCondLst>
                                    <p:cond delay="0"/>
                                  </p:stCondLst>
                                  <p:endCondLst>
                                    <p:cond evt="begin" delay="0">
                                      <p:tn val="5"/>
                                    </p:cond>
                                  </p:endCondLst>
                                  <p:childTnLst>
                                    <p:animMotion origin="layout" path="M 2.5E-6 -0.01111 L -0.00261 -0.48704 " pathEditMode="relative" rAng="0" ptsTypes="AA">
                                      <p:cBhvr>
                                        <p:cTn id="6" dur="4000" fill="hold"/>
                                        <p:tgtEl>
                                          <p:spTgt spid="4"/>
                                        </p:tgtEl>
                                        <p:attrNameLst>
                                          <p:attrName>ppt_x</p:attrName>
                                          <p:attrName>ppt_y</p:attrName>
                                        </p:attrNameLst>
                                      </p:cBhvr>
                                      <p:rCtr x="-139" y="-2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l="-38000" r="-38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86FF78-7626-4425-B320-7E36381DE09A}"/>
              </a:ext>
            </a:extLst>
          </p:cNvPr>
          <p:cNvSpPr txBox="1"/>
          <p:nvPr/>
        </p:nvSpPr>
        <p:spPr>
          <a:xfrm>
            <a:off x="0" y="685800"/>
            <a:ext cx="5638800" cy="54375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Bahnschrift SemiCondensed" panose="020B0502040204020203" pitchFamily="34" charset="0"/>
              </a:rPr>
              <a:t>We (Team Ajax) wanted to </a:t>
            </a:r>
            <a:r>
              <a:rPr lang="en-US" b="1" dirty="0">
                <a:solidFill>
                  <a:srgbClr val="FF0000"/>
                </a:solidFill>
                <a:latin typeface="Bahnschrift SemiCondensed" panose="020B0502040204020203" pitchFamily="34" charset="0"/>
              </a:rPr>
              <a:t>come up with an innovative and completely new idea </a:t>
            </a:r>
            <a:r>
              <a:rPr lang="en-US" b="1" dirty="0">
                <a:latin typeface="Bahnschrift SemiCondensed" panose="020B0502040204020203" pitchFamily="34" charset="0"/>
              </a:rPr>
              <a:t>to tackle the age old problem of global warming.</a:t>
            </a:r>
          </a:p>
          <a:p>
            <a:pPr marL="285750" indent="-285750">
              <a:lnSpc>
                <a:spcPct val="150000"/>
              </a:lnSpc>
              <a:buFont typeface="Arial" panose="020B0604020202020204" pitchFamily="34" charset="0"/>
              <a:buChar char="•"/>
            </a:pPr>
            <a:r>
              <a:rPr lang="en-US" b="1" dirty="0">
                <a:latin typeface="Bahnschrift SemiCondensed" panose="020B0502040204020203" pitchFamily="34" charset="0"/>
              </a:rPr>
              <a:t>After doing extensive research on our part we came to know that </a:t>
            </a:r>
            <a:r>
              <a:rPr lang="en-US" b="1" dirty="0">
                <a:solidFill>
                  <a:srgbClr val="FF0000"/>
                </a:solidFill>
                <a:latin typeface="Bahnschrift SemiCondensed" panose="020B0502040204020203" pitchFamily="34" charset="0"/>
              </a:rPr>
              <a:t>ruminating animals like buffalos actually are a leading cause of pollution in todays time.</a:t>
            </a:r>
          </a:p>
          <a:p>
            <a:pPr marL="285750" indent="-285750">
              <a:lnSpc>
                <a:spcPct val="150000"/>
              </a:lnSpc>
              <a:buFont typeface="Arial" panose="020B0604020202020204" pitchFamily="34" charset="0"/>
              <a:buChar char="•"/>
            </a:pPr>
            <a:r>
              <a:rPr lang="en-US" b="1" dirty="0">
                <a:latin typeface="Bahnschrift SemiCondensed" panose="020B0502040204020203" pitchFamily="34" charset="0"/>
              </a:rPr>
              <a:t>Trying to dig into the topic further we found that there has been </a:t>
            </a:r>
            <a:r>
              <a:rPr lang="en-US" b="1" dirty="0">
                <a:solidFill>
                  <a:srgbClr val="FF0000"/>
                </a:solidFill>
                <a:latin typeface="Bahnschrift SemiCondensed" panose="020B0502040204020203" pitchFamily="34" charset="0"/>
              </a:rPr>
              <a:t>no work done in this field </a:t>
            </a:r>
            <a:r>
              <a:rPr lang="en-US" b="1" dirty="0">
                <a:latin typeface="Bahnschrift SemiCondensed" panose="020B0502040204020203" pitchFamily="34" charset="0"/>
              </a:rPr>
              <a:t>to actually help reduce </a:t>
            </a:r>
            <a:br>
              <a:rPr lang="en-US" b="1" dirty="0">
                <a:latin typeface="Bahnschrift SemiCondensed" panose="020B0502040204020203" pitchFamily="34" charset="0"/>
              </a:rPr>
            </a:br>
            <a:r>
              <a:rPr lang="en-US" b="1" dirty="0">
                <a:latin typeface="Bahnschrift SemiCondensed" panose="020B0502040204020203" pitchFamily="34" charset="0"/>
              </a:rPr>
              <a:t>this pollution being caused by ruminating animals. </a:t>
            </a:r>
          </a:p>
          <a:p>
            <a:pPr marL="285750" indent="-285750">
              <a:lnSpc>
                <a:spcPct val="150000"/>
              </a:lnSpc>
              <a:buFont typeface="Arial" panose="020B0604020202020204" pitchFamily="34" charset="0"/>
              <a:buChar char="•"/>
            </a:pPr>
            <a:r>
              <a:rPr lang="en-US" b="1" dirty="0">
                <a:latin typeface="Bahnschrift SemiCondensed" panose="020B0502040204020203" pitchFamily="34" charset="0"/>
              </a:rPr>
              <a:t>The </a:t>
            </a:r>
            <a:r>
              <a:rPr lang="en-US" b="1" dirty="0">
                <a:solidFill>
                  <a:srgbClr val="FF0000"/>
                </a:solidFill>
                <a:latin typeface="Bahnschrift SemiCondensed" panose="020B0502040204020203" pitchFamily="34" charset="0"/>
              </a:rPr>
              <a:t>emission of methane has increased ten folds </a:t>
            </a:r>
            <a:br>
              <a:rPr lang="en-US" b="1" dirty="0">
                <a:solidFill>
                  <a:srgbClr val="FF0000"/>
                </a:solidFill>
                <a:latin typeface="Bahnschrift SemiCondensed" panose="020B0502040204020203" pitchFamily="34" charset="0"/>
              </a:rPr>
            </a:br>
            <a:r>
              <a:rPr lang="en-US" b="1" dirty="0">
                <a:solidFill>
                  <a:srgbClr val="FF0000"/>
                </a:solidFill>
                <a:latin typeface="Bahnschrift SemiCondensed" panose="020B0502040204020203" pitchFamily="34" charset="0"/>
              </a:rPr>
              <a:t>since 2006</a:t>
            </a:r>
            <a:r>
              <a:rPr lang="en-US" b="1" dirty="0">
                <a:latin typeface="Bahnschrift SemiCondensed" panose="020B0502040204020203" pitchFamily="34" charset="0"/>
              </a:rPr>
              <a:t>.</a:t>
            </a:r>
          </a:p>
          <a:p>
            <a:pPr marL="285750" indent="-285750">
              <a:lnSpc>
                <a:spcPct val="150000"/>
              </a:lnSpc>
              <a:buFont typeface="Arial" panose="020B0604020202020204" pitchFamily="34" charset="0"/>
              <a:buChar char="•"/>
            </a:pPr>
            <a:r>
              <a:rPr lang="en-US" b="1" dirty="0">
                <a:latin typeface="Bahnschrift SemiCondensed" panose="020B0502040204020203" pitchFamily="34" charset="0"/>
              </a:rPr>
              <a:t>So, we decided to do something about it ourselves and came up with the idea of “</a:t>
            </a:r>
            <a:r>
              <a:rPr lang="en-US" b="1" dirty="0">
                <a:solidFill>
                  <a:srgbClr val="FF0000"/>
                </a:solidFill>
                <a:latin typeface="Bahnschrift SemiCondensed" panose="020B0502040204020203" pitchFamily="34" charset="0"/>
              </a:rPr>
              <a:t>RUMINANT GAS PURIFIER</a:t>
            </a:r>
            <a:r>
              <a:rPr lang="en-US" b="1" dirty="0">
                <a:latin typeface="Bahnschrift SemiCondensed" panose="020B0502040204020203" pitchFamily="34" charset="0"/>
              </a:rPr>
              <a:t>”.</a:t>
            </a:r>
          </a:p>
        </p:txBody>
      </p:sp>
      <p:pic>
        <p:nvPicPr>
          <p:cNvPr id="5" name="Picture 4">
            <a:extLst>
              <a:ext uri="{FF2B5EF4-FFF2-40B4-BE49-F238E27FC236}">
                <a16:creationId xmlns:a16="http://schemas.microsoft.com/office/drawing/2014/main" id="{07D2F05C-F8E7-45D0-A556-B9A9A81E2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131" y="3831771"/>
            <a:ext cx="3765869" cy="3048000"/>
          </a:xfrm>
          <a:prstGeom prst="rect">
            <a:avLst/>
          </a:prstGeom>
        </p:spPr>
      </p:pic>
      <p:sp>
        <p:nvSpPr>
          <p:cNvPr id="4" name="Rectangle 3">
            <a:extLst>
              <a:ext uri="{FF2B5EF4-FFF2-40B4-BE49-F238E27FC236}">
                <a16:creationId xmlns:a16="http://schemas.microsoft.com/office/drawing/2014/main" id="{CC82566B-F60E-4CAA-9C2B-0EEDED8401A1}"/>
              </a:ext>
            </a:extLst>
          </p:cNvPr>
          <p:cNvSpPr/>
          <p:nvPr/>
        </p:nvSpPr>
        <p:spPr>
          <a:xfrm>
            <a:off x="1828800" y="-11563"/>
            <a:ext cx="4730655"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p>
        </p:txBody>
      </p:sp>
    </p:spTree>
    <p:extLst>
      <p:ext uri="{BB962C8B-B14F-4D97-AF65-F5344CB8AC3E}">
        <p14:creationId xmlns:p14="http://schemas.microsoft.com/office/powerpoint/2010/main" val="3419223471"/>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7" y="0"/>
            <a:ext cx="9172222" cy="6858000"/>
          </a:xfrm>
        </p:spPr>
      </p:pic>
      <p:sp>
        <p:nvSpPr>
          <p:cNvPr id="3" name="Rectangle 2">
            <a:extLst>
              <a:ext uri="{FF2B5EF4-FFF2-40B4-BE49-F238E27FC236}">
                <a16:creationId xmlns:a16="http://schemas.microsoft.com/office/drawing/2014/main" id="{B89FDF15-66F0-492D-8FCA-712DF9348CB8}"/>
              </a:ext>
            </a:extLst>
          </p:cNvPr>
          <p:cNvSpPr/>
          <p:nvPr/>
        </p:nvSpPr>
        <p:spPr>
          <a:xfrm>
            <a:off x="-112595" y="0"/>
            <a:ext cx="9291743" cy="923330"/>
          </a:xfrm>
          <a:prstGeom prst="rect">
            <a:avLst/>
          </a:prstGeom>
          <a:noFill/>
          <a:ln>
            <a:noFill/>
          </a:ln>
          <a:effectLst>
            <a:outerShdw blurRad="149987" dist="250190" dir="8460000" algn="ctr">
              <a:srgbClr val="000000">
                <a:alpha val="28000"/>
              </a:srgbClr>
            </a:outerShdw>
            <a:reflection blurRad="6350" stA="50000" endA="300" endPos="55000" dir="5400000" sy="-100000" algn="bl" rotWithShape="0"/>
            <a:softEdge rad="63500"/>
          </a:effectLst>
          <a:scene3d>
            <a:camera prst="obliqueTopLeft"/>
            <a:lightRig rig="contrasting" dir="t">
              <a:rot lat="0" lon="0" rev="1500000"/>
            </a:lightRig>
          </a:scene3d>
          <a:sp3d prstMaterial="metal">
            <a:bevelT w="88900" h="88900" prst="softRound"/>
          </a:sp3d>
        </p:spPr>
        <p:txBody>
          <a:bodyPr wrap="square" lIns="91440" tIns="45720" rIns="91440" bIns="45720">
            <a:spAutoFit/>
          </a:bodyPr>
          <a:lstStyle/>
          <a:p>
            <a:pPr algn="ctr"/>
            <a:r>
              <a:rPr lang="en-US" sz="5400" b="1" dirty="0">
                <a:ln w="0"/>
                <a:effectLst>
                  <a:outerShdw blurRad="38100" dist="19050" dir="2700000" algn="tl" rotWithShape="0">
                    <a:schemeClr val="dk1">
                      <a:alpha val="40000"/>
                    </a:schemeClr>
                  </a:outerShdw>
                </a:effectLst>
              </a:rPr>
              <a:t>RUMINANT GAS PURIFIER</a:t>
            </a:r>
            <a:endParaRPr lang="en-US" sz="5400" b="1"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F960E0D2-042F-450F-A396-BDAEC248846C}"/>
              </a:ext>
            </a:extLst>
          </p:cNvPr>
          <p:cNvSpPr txBox="1"/>
          <p:nvPr/>
        </p:nvSpPr>
        <p:spPr>
          <a:xfrm>
            <a:off x="1905000" y="3505200"/>
            <a:ext cx="4191000" cy="1631216"/>
          </a:xfrm>
          <a:prstGeom prst="rect">
            <a:avLst/>
          </a:prstGeom>
          <a:noFill/>
        </p:spPr>
        <p:txBody>
          <a:bodyPr wrap="square" rtlCol="0">
            <a:spAutoFit/>
          </a:bodyPr>
          <a:lstStyle/>
          <a:p>
            <a:pPr algn="ctr"/>
            <a:r>
              <a:rPr lang="en-US" sz="2000" b="1" u="sng" dirty="0">
                <a:solidFill>
                  <a:schemeClr val="bg1"/>
                </a:solidFill>
              </a:rPr>
              <a:t>NOTE:</a:t>
            </a:r>
          </a:p>
          <a:p>
            <a:pPr algn="ctr"/>
            <a:r>
              <a:rPr lang="en-US" sz="1600" dirty="0">
                <a:solidFill>
                  <a:schemeClr val="bg1"/>
                </a:solidFill>
              </a:rPr>
              <a:t>For purpose of practicality </a:t>
            </a:r>
            <a:br>
              <a:rPr lang="en-US" sz="1600" dirty="0">
                <a:solidFill>
                  <a:schemeClr val="bg1"/>
                </a:solidFill>
              </a:rPr>
            </a:br>
            <a:r>
              <a:rPr lang="en-US" sz="1600" dirty="0">
                <a:solidFill>
                  <a:schemeClr val="bg1"/>
                </a:solidFill>
              </a:rPr>
              <a:t>We will be calibrating our product(just for the competition) with deo instead of methane, as methane is not easily available and is harmful(poisonous)and also hard to handle.</a:t>
            </a:r>
          </a:p>
        </p:txBody>
      </p:sp>
    </p:spTree>
    <p:extLst>
      <p:ext uri="{BB962C8B-B14F-4D97-AF65-F5344CB8AC3E}">
        <p14:creationId xmlns:p14="http://schemas.microsoft.com/office/powerpoint/2010/main" val="62649722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20" y="3110"/>
            <a:ext cx="4390054" cy="4390054"/>
          </a:xfrm>
        </p:spPr>
      </p:pic>
      <p:pic>
        <p:nvPicPr>
          <p:cNvPr id="3" name="Picture 2">
            <a:extLst>
              <a:ext uri="{FF2B5EF4-FFF2-40B4-BE49-F238E27FC236}">
                <a16:creationId xmlns:a16="http://schemas.microsoft.com/office/drawing/2014/main" id="{A4BDEF68-5814-416C-BA78-42A55176DFBA}"/>
              </a:ext>
            </a:extLst>
          </p:cNvPr>
          <p:cNvPicPr>
            <a:picLocks noChangeAspect="1"/>
          </p:cNvPicPr>
          <p:nvPr/>
        </p:nvPicPr>
        <p:blipFill>
          <a:blip r:embed="rId3"/>
          <a:stretch>
            <a:fillRect/>
          </a:stretch>
        </p:blipFill>
        <p:spPr>
          <a:xfrm>
            <a:off x="4412474" y="2057400"/>
            <a:ext cx="4731526" cy="4800600"/>
          </a:xfrm>
          <a:prstGeom prst="rect">
            <a:avLst/>
          </a:prstGeom>
        </p:spPr>
      </p:pic>
      <p:sp>
        <p:nvSpPr>
          <p:cNvPr id="5" name="TextBox 4">
            <a:extLst>
              <a:ext uri="{FF2B5EF4-FFF2-40B4-BE49-F238E27FC236}">
                <a16:creationId xmlns:a16="http://schemas.microsoft.com/office/drawing/2014/main" id="{86E027FA-DDF9-4CDA-A440-4FECF50BABC8}"/>
              </a:ext>
            </a:extLst>
          </p:cNvPr>
          <p:cNvSpPr txBox="1"/>
          <p:nvPr/>
        </p:nvSpPr>
        <p:spPr>
          <a:xfrm>
            <a:off x="4572000" y="454972"/>
            <a:ext cx="4267200" cy="1200329"/>
          </a:xfrm>
          <a:prstGeom prst="rect">
            <a:avLst/>
          </a:prstGeom>
          <a:noFill/>
        </p:spPr>
        <p:txBody>
          <a:bodyPr wrap="square" rtlCol="0">
            <a:spAutoFit/>
          </a:bodyPr>
          <a:lstStyle/>
          <a:p>
            <a:pPr algn="ctr"/>
            <a:r>
              <a:rPr lang="en-US" sz="2400" dirty="0"/>
              <a:t>Believe it or not, Grazing animals have become one of the biggest cause of Global Warming.</a:t>
            </a:r>
          </a:p>
        </p:txBody>
      </p:sp>
      <p:sp>
        <p:nvSpPr>
          <p:cNvPr id="6" name="TextBox 5">
            <a:extLst>
              <a:ext uri="{FF2B5EF4-FFF2-40B4-BE49-F238E27FC236}">
                <a16:creationId xmlns:a16="http://schemas.microsoft.com/office/drawing/2014/main" id="{66AB7A10-6DDD-4182-B8EE-3090C99B7577}"/>
              </a:ext>
            </a:extLst>
          </p:cNvPr>
          <p:cNvSpPr txBox="1"/>
          <p:nvPr/>
        </p:nvSpPr>
        <p:spPr>
          <a:xfrm>
            <a:off x="304800" y="4876800"/>
            <a:ext cx="3886200" cy="1569660"/>
          </a:xfrm>
          <a:prstGeom prst="rect">
            <a:avLst/>
          </a:prstGeom>
          <a:noFill/>
        </p:spPr>
        <p:txBody>
          <a:bodyPr wrap="square" rtlCol="0">
            <a:spAutoFit/>
          </a:bodyPr>
          <a:lstStyle/>
          <a:p>
            <a:pPr algn="ctr"/>
            <a:r>
              <a:rPr lang="en-US" sz="2400" dirty="0"/>
              <a:t>Our project aims to tackle this problem at its heart without harming the animals in question.</a:t>
            </a:r>
          </a:p>
        </p:txBody>
      </p:sp>
    </p:spTree>
    <p:extLst>
      <p:ext uri="{BB962C8B-B14F-4D97-AF65-F5344CB8AC3E}">
        <p14:creationId xmlns:p14="http://schemas.microsoft.com/office/powerpoint/2010/main" val="2088632567"/>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87FB50-7B51-417C-9FEE-9D7C59716998}"/>
              </a:ext>
            </a:extLst>
          </p:cNvPr>
          <p:cNvSpPr/>
          <p:nvPr/>
        </p:nvSpPr>
        <p:spPr>
          <a:xfrm>
            <a:off x="-914400" y="0"/>
            <a:ext cx="6863802" cy="769441"/>
          </a:xfrm>
          <a:prstGeom prst="rect">
            <a:avLst/>
          </a:prstGeom>
          <a:noFill/>
        </p:spPr>
        <p:txBody>
          <a:bodyPr wrap="square" lIns="91440" tIns="45720" rIns="91440" bIns="45720">
            <a:spAutoFit/>
          </a:bodyPr>
          <a:lstStyle/>
          <a:p>
            <a:pPr algn="ctr"/>
            <a:r>
              <a:rPr lang="en-US" sz="4400" dirty="0">
                <a:ln w="0"/>
                <a:effectLst>
                  <a:outerShdw blurRad="38100" dist="19050" dir="2700000" algn="tl" rotWithShape="0">
                    <a:schemeClr val="dk1">
                      <a:alpha val="40000"/>
                    </a:schemeClr>
                  </a:outerShdw>
                </a:effectLst>
              </a:rPr>
              <a:t>Affected Community</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A786D255-B855-4761-895E-779FC01E748B}"/>
              </a:ext>
            </a:extLst>
          </p:cNvPr>
          <p:cNvSpPr txBox="1"/>
          <p:nvPr/>
        </p:nvSpPr>
        <p:spPr>
          <a:xfrm>
            <a:off x="304800" y="751343"/>
            <a:ext cx="4038600" cy="923330"/>
          </a:xfrm>
          <a:prstGeom prst="rect">
            <a:avLst/>
          </a:prstGeom>
          <a:noFill/>
        </p:spPr>
        <p:txBody>
          <a:bodyPr wrap="square" rtlCol="0">
            <a:spAutoFit/>
          </a:bodyPr>
          <a:lstStyle/>
          <a:p>
            <a:r>
              <a:rPr lang="en-US" dirty="0">
                <a:solidFill>
                  <a:schemeClr val="accent1">
                    <a:lumMod val="50000"/>
                  </a:schemeClr>
                </a:solidFill>
                <a:latin typeface="Bahnschrift SemiCondensed" panose="020B0502040204020203" pitchFamily="34" charset="0"/>
              </a:rPr>
              <a:t>The affected community in our case is humanity as whole, As we are trying to fend off ‘Global Warming’ through our idea.</a:t>
            </a:r>
            <a:endParaRPr lang="en-US" sz="2000" dirty="0">
              <a:solidFill>
                <a:schemeClr val="accent1">
                  <a:lumMod val="50000"/>
                </a:schemeClr>
              </a:solidFill>
              <a:latin typeface="Bahnschrift SemiCondensed" panose="020B0502040204020203" pitchFamily="34" charset="0"/>
            </a:endParaRPr>
          </a:p>
        </p:txBody>
      </p:sp>
      <p:sp>
        <p:nvSpPr>
          <p:cNvPr id="5" name="Rectangle 4">
            <a:extLst>
              <a:ext uri="{FF2B5EF4-FFF2-40B4-BE49-F238E27FC236}">
                <a16:creationId xmlns:a16="http://schemas.microsoft.com/office/drawing/2014/main" id="{1126BBA4-B8FA-4AFC-A79B-715A61897BAB}"/>
              </a:ext>
            </a:extLst>
          </p:cNvPr>
          <p:cNvSpPr/>
          <p:nvPr/>
        </p:nvSpPr>
        <p:spPr>
          <a:xfrm>
            <a:off x="146307" y="1753126"/>
            <a:ext cx="4742387"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Brief History of Idea</a:t>
            </a:r>
          </a:p>
        </p:txBody>
      </p:sp>
      <p:sp>
        <p:nvSpPr>
          <p:cNvPr id="6" name="TextBox 5">
            <a:extLst>
              <a:ext uri="{FF2B5EF4-FFF2-40B4-BE49-F238E27FC236}">
                <a16:creationId xmlns:a16="http://schemas.microsoft.com/office/drawing/2014/main" id="{33B99EBE-92AC-4A46-B831-E9BB9A19214A}"/>
              </a:ext>
            </a:extLst>
          </p:cNvPr>
          <p:cNvSpPr txBox="1"/>
          <p:nvPr/>
        </p:nvSpPr>
        <p:spPr>
          <a:xfrm>
            <a:off x="304800" y="2895600"/>
            <a:ext cx="5334000" cy="3693319"/>
          </a:xfrm>
          <a:prstGeom prst="rect">
            <a:avLst/>
          </a:prstGeom>
          <a:noFill/>
        </p:spPr>
        <p:txBody>
          <a:bodyPr wrap="square" rtlCol="0">
            <a:spAutoFit/>
          </a:bodyPr>
          <a:lstStyle/>
          <a:p>
            <a:r>
              <a:rPr lang="en-US" dirty="0">
                <a:solidFill>
                  <a:schemeClr val="tx2">
                    <a:lumMod val="50000"/>
                  </a:schemeClr>
                </a:solidFill>
                <a:latin typeface="Bahnschrift SemiCondensed" panose="020B0502040204020203" pitchFamily="34" charset="0"/>
              </a:rPr>
              <a:t>We came up  with this idea whilst brainstorming and working on a completely different idea.</a:t>
            </a:r>
          </a:p>
          <a:p>
            <a:r>
              <a:rPr lang="en-US" dirty="0">
                <a:solidFill>
                  <a:schemeClr val="tx2">
                    <a:lumMod val="50000"/>
                  </a:schemeClr>
                </a:solidFill>
                <a:latin typeface="Bahnschrift SemiCondensed" panose="020B0502040204020203" pitchFamily="34" charset="0"/>
              </a:rPr>
              <a:t>The idea previously was to make a pollution control kit but it seemed to be impractical due to cost and variety of components required, so we modified it to something that can be </a:t>
            </a:r>
            <a:r>
              <a:rPr lang="en-US" dirty="0">
                <a:solidFill>
                  <a:srgbClr val="FF0000"/>
                </a:solidFill>
                <a:latin typeface="Bahnschrift SemiCondensed" panose="020B0502040204020203" pitchFamily="34" charset="0"/>
              </a:rPr>
              <a:t>practical</a:t>
            </a:r>
            <a:r>
              <a:rPr lang="en-US" dirty="0">
                <a:solidFill>
                  <a:schemeClr val="tx2">
                    <a:lumMod val="50000"/>
                  </a:schemeClr>
                </a:solidFill>
                <a:latin typeface="Bahnschrift SemiCondensed" panose="020B0502040204020203" pitchFamily="34" charset="0"/>
              </a:rPr>
              <a:t> and even </a:t>
            </a:r>
            <a:r>
              <a:rPr lang="en-US" dirty="0">
                <a:solidFill>
                  <a:srgbClr val="FF0000"/>
                </a:solidFill>
                <a:latin typeface="Bahnschrift SemiCondensed" panose="020B0502040204020203" pitchFamily="34" charset="0"/>
              </a:rPr>
              <a:t>economically feasible</a:t>
            </a:r>
            <a:r>
              <a:rPr lang="en-US" dirty="0">
                <a:solidFill>
                  <a:schemeClr val="tx2">
                    <a:lumMod val="50000"/>
                  </a:schemeClr>
                </a:solidFill>
                <a:latin typeface="Bahnschrift SemiCondensed" panose="020B0502040204020203" pitchFamily="34" charset="0"/>
              </a:rPr>
              <a:t>.</a:t>
            </a:r>
          </a:p>
          <a:p>
            <a:r>
              <a:rPr lang="en-US" dirty="0">
                <a:solidFill>
                  <a:schemeClr val="tx2">
                    <a:lumMod val="50000"/>
                  </a:schemeClr>
                </a:solidFill>
                <a:latin typeface="Bahnschrift SemiCondensed" panose="020B0502040204020203" pitchFamily="34" charset="0"/>
              </a:rPr>
              <a:t>Our </a:t>
            </a:r>
            <a:r>
              <a:rPr lang="en-US" dirty="0">
                <a:solidFill>
                  <a:srgbClr val="FF0000"/>
                </a:solidFill>
                <a:latin typeface="Bahnschrift SemiCondensed" panose="020B0502040204020203" pitchFamily="34" charset="0"/>
              </a:rPr>
              <a:t>project/idea is unique</a:t>
            </a:r>
            <a:r>
              <a:rPr lang="en-US" dirty="0">
                <a:solidFill>
                  <a:schemeClr val="tx2">
                    <a:lumMod val="50000"/>
                  </a:schemeClr>
                </a:solidFill>
                <a:latin typeface="Bahnschrift SemiCondensed" panose="020B0502040204020203" pitchFamily="34" charset="0"/>
              </a:rPr>
              <a:t> and still in development, even after hackathon we intend to add some more features to it, that we can’t as of now because of the rules and limitations enforced by the green a thon event.</a:t>
            </a:r>
          </a:p>
          <a:p>
            <a:r>
              <a:rPr lang="en-US" dirty="0">
                <a:solidFill>
                  <a:schemeClr val="tx2">
                    <a:lumMod val="50000"/>
                  </a:schemeClr>
                </a:solidFill>
                <a:latin typeface="Bahnschrift SemiCondensed" panose="020B0502040204020203" pitchFamily="34" charset="0"/>
              </a:rPr>
              <a:t>We are working on this idea because we strongly believe it can help us undo some of the damage we humans have caused to our mother nature.</a:t>
            </a:r>
          </a:p>
        </p:txBody>
      </p:sp>
      <p:sp>
        <p:nvSpPr>
          <p:cNvPr id="7" name="TextBox 6">
            <a:extLst>
              <a:ext uri="{FF2B5EF4-FFF2-40B4-BE49-F238E27FC236}">
                <a16:creationId xmlns:a16="http://schemas.microsoft.com/office/drawing/2014/main" id="{92C6C02C-11C8-4079-9737-D4E3F2DC876F}"/>
              </a:ext>
            </a:extLst>
          </p:cNvPr>
          <p:cNvSpPr txBox="1"/>
          <p:nvPr/>
        </p:nvSpPr>
        <p:spPr>
          <a:xfrm>
            <a:off x="-73300" y="2426016"/>
            <a:ext cx="5181600" cy="338554"/>
          </a:xfrm>
          <a:prstGeom prst="rect">
            <a:avLst/>
          </a:prstGeom>
          <a:noFill/>
        </p:spPr>
        <p:txBody>
          <a:bodyPr wrap="square" rtlCol="0">
            <a:spAutoFit/>
          </a:bodyPr>
          <a:lstStyle/>
          <a:p>
            <a:pPr algn="ctr"/>
            <a:r>
              <a:rPr lang="en-US" sz="1600" b="1" i="1" u="sng" dirty="0"/>
              <a:t>(How long are you working on this idea and why?)</a:t>
            </a:r>
          </a:p>
        </p:txBody>
      </p:sp>
      <p:pic>
        <p:nvPicPr>
          <p:cNvPr id="8" name="Picture 7">
            <a:extLst>
              <a:ext uri="{FF2B5EF4-FFF2-40B4-BE49-F238E27FC236}">
                <a16:creationId xmlns:a16="http://schemas.microsoft.com/office/drawing/2014/main" id="{9F5811C0-D525-4FC0-A312-8CC3248E6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3046846"/>
            <a:ext cx="3593974" cy="3785652"/>
          </a:xfrm>
          <a:prstGeom prst="rect">
            <a:avLst/>
          </a:prstGeom>
        </p:spPr>
      </p:pic>
      <p:pic>
        <p:nvPicPr>
          <p:cNvPr id="10" name="Picture 9">
            <a:extLst>
              <a:ext uri="{FF2B5EF4-FFF2-40B4-BE49-F238E27FC236}">
                <a16:creationId xmlns:a16="http://schemas.microsoft.com/office/drawing/2014/main" id="{16859C67-F8F6-4B43-8593-25582A0B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576" y="180196"/>
            <a:ext cx="3048000" cy="2162175"/>
          </a:xfrm>
          <a:prstGeom prst="rect">
            <a:avLst/>
          </a:prstGeom>
        </p:spPr>
      </p:pic>
    </p:spTree>
    <p:extLst>
      <p:ext uri="{BB962C8B-B14F-4D97-AF65-F5344CB8AC3E}">
        <p14:creationId xmlns:p14="http://schemas.microsoft.com/office/powerpoint/2010/main" val="2256634587"/>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582AF2-2CB1-49AE-A6F3-BA88EF657C27}"/>
              </a:ext>
            </a:extLst>
          </p:cNvPr>
          <p:cNvSpPr/>
          <p:nvPr/>
        </p:nvSpPr>
        <p:spPr>
          <a:xfrm>
            <a:off x="0" y="-23327"/>
            <a:ext cx="9144000"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Originality And Other Aspects</a:t>
            </a:r>
          </a:p>
        </p:txBody>
      </p:sp>
      <p:sp>
        <p:nvSpPr>
          <p:cNvPr id="6" name="TextBox 5">
            <a:extLst>
              <a:ext uri="{FF2B5EF4-FFF2-40B4-BE49-F238E27FC236}">
                <a16:creationId xmlns:a16="http://schemas.microsoft.com/office/drawing/2014/main" id="{E7C2A4D5-15B6-4AC8-ABB0-D493BD9C0A8F}"/>
              </a:ext>
            </a:extLst>
          </p:cNvPr>
          <p:cNvSpPr txBox="1"/>
          <p:nvPr/>
        </p:nvSpPr>
        <p:spPr>
          <a:xfrm>
            <a:off x="-27992" y="2381438"/>
            <a:ext cx="9144000" cy="369332"/>
          </a:xfrm>
          <a:prstGeom prst="rect">
            <a:avLst/>
          </a:prstGeom>
          <a:noFill/>
        </p:spPr>
        <p:txBody>
          <a:bodyPr wrap="square" rtlCol="0">
            <a:spAutoFit/>
          </a:bodyPr>
          <a:lstStyle/>
          <a:p>
            <a:pPr algn="ctr"/>
            <a:r>
              <a:rPr lang="en-US" b="1" i="1" u="sng" dirty="0"/>
              <a:t>(Whether the solution is state of the art or conventional)</a:t>
            </a:r>
          </a:p>
        </p:txBody>
      </p:sp>
      <p:sp>
        <p:nvSpPr>
          <p:cNvPr id="7" name="TextBox 6">
            <a:extLst>
              <a:ext uri="{FF2B5EF4-FFF2-40B4-BE49-F238E27FC236}">
                <a16:creationId xmlns:a16="http://schemas.microsoft.com/office/drawing/2014/main" id="{3FE9C1A5-8FCE-4039-9288-F6AB4030291F}"/>
              </a:ext>
            </a:extLst>
          </p:cNvPr>
          <p:cNvSpPr txBox="1"/>
          <p:nvPr/>
        </p:nvSpPr>
        <p:spPr>
          <a:xfrm>
            <a:off x="304800" y="1676400"/>
            <a:ext cx="868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idea itself is original but the methods being used to carry out the idea are established and well known processes. For </a:t>
            </a:r>
            <a:r>
              <a:rPr lang="en-US" dirty="0" err="1"/>
              <a:t>eg</a:t>
            </a:r>
            <a:r>
              <a:rPr lang="en-US" dirty="0"/>
              <a:t>: Use of Activated Charcoal For Filtration.</a:t>
            </a:r>
          </a:p>
        </p:txBody>
      </p:sp>
      <p:sp>
        <p:nvSpPr>
          <p:cNvPr id="8" name="TextBox 7">
            <a:extLst>
              <a:ext uri="{FF2B5EF4-FFF2-40B4-BE49-F238E27FC236}">
                <a16:creationId xmlns:a16="http://schemas.microsoft.com/office/drawing/2014/main" id="{46AEC6CE-01CA-4B9F-81D5-167D7157025D}"/>
              </a:ext>
            </a:extLst>
          </p:cNvPr>
          <p:cNvSpPr txBox="1"/>
          <p:nvPr/>
        </p:nvSpPr>
        <p:spPr>
          <a:xfrm>
            <a:off x="152400" y="1052403"/>
            <a:ext cx="9144000" cy="369332"/>
          </a:xfrm>
          <a:prstGeom prst="rect">
            <a:avLst/>
          </a:prstGeom>
          <a:noFill/>
        </p:spPr>
        <p:txBody>
          <a:bodyPr wrap="square" rtlCol="0">
            <a:spAutoFit/>
          </a:bodyPr>
          <a:lstStyle/>
          <a:p>
            <a:pPr algn="ctr"/>
            <a:r>
              <a:rPr lang="en-US" b="1" i="1" u="sng" dirty="0"/>
              <a:t>(Whether the idea is original or derived from some established technology or process?)</a:t>
            </a:r>
          </a:p>
        </p:txBody>
      </p:sp>
      <p:sp>
        <p:nvSpPr>
          <p:cNvPr id="2" name="TextBox 1">
            <a:extLst>
              <a:ext uri="{FF2B5EF4-FFF2-40B4-BE49-F238E27FC236}">
                <a16:creationId xmlns:a16="http://schemas.microsoft.com/office/drawing/2014/main" id="{E9DDD8E4-73D4-434E-97D5-27F76CFE30BB}"/>
              </a:ext>
            </a:extLst>
          </p:cNvPr>
          <p:cNvSpPr txBox="1"/>
          <p:nvPr/>
        </p:nvSpPr>
        <p:spPr>
          <a:xfrm>
            <a:off x="276808" y="2820769"/>
            <a:ext cx="8839200" cy="923330"/>
          </a:xfrm>
          <a:prstGeom prst="rect">
            <a:avLst/>
          </a:prstGeom>
          <a:noFill/>
        </p:spPr>
        <p:txBody>
          <a:bodyPr wrap="square" rtlCol="0">
            <a:spAutoFit/>
          </a:bodyPr>
          <a:lstStyle/>
          <a:p>
            <a:r>
              <a:rPr lang="en-US" dirty="0"/>
              <a:t>I feel this project is an amazing combination of a sate of the art idea using conventional methods. We are using a completely new idea that we came up  with ourselves and are using conventional technologies like activated carbon filter, vacuum via fans etc.</a:t>
            </a:r>
          </a:p>
        </p:txBody>
      </p:sp>
      <p:sp>
        <p:nvSpPr>
          <p:cNvPr id="5" name="Rectangle: Rounded Corners 4">
            <a:extLst>
              <a:ext uri="{FF2B5EF4-FFF2-40B4-BE49-F238E27FC236}">
                <a16:creationId xmlns:a16="http://schemas.microsoft.com/office/drawing/2014/main" id="{3B339025-C56B-4093-BEE9-1359391E5996}"/>
              </a:ext>
            </a:extLst>
          </p:cNvPr>
          <p:cNvSpPr/>
          <p:nvPr/>
        </p:nvSpPr>
        <p:spPr>
          <a:xfrm>
            <a:off x="2209800" y="3710473"/>
            <a:ext cx="4495799" cy="3071327"/>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C27C26E-AE75-4AFD-A7F4-550166BE2463}"/>
              </a:ext>
            </a:extLst>
          </p:cNvPr>
          <p:cNvSpPr txBox="1"/>
          <p:nvPr/>
        </p:nvSpPr>
        <p:spPr>
          <a:xfrm>
            <a:off x="96417" y="4354667"/>
            <a:ext cx="2169367" cy="2308324"/>
          </a:xfrm>
          <a:prstGeom prst="rect">
            <a:avLst/>
          </a:prstGeom>
          <a:noFill/>
        </p:spPr>
        <p:txBody>
          <a:bodyPr wrap="square" rtlCol="0">
            <a:spAutoFit/>
          </a:bodyPr>
          <a:lstStyle/>
          <a:p>
            <a:r>
              <a:rPr lang="en-US" dirty="0">
                <a:solidFill>
                  <a:srgbClr val="FF0000"/>
                </a:solidFill>
                <a:latin typeface="Bahnschrift SemiCondensed" panose="020B0502040204020203" pitchFamily="34" charset="0"/>
              </a:rPr>
              <a:t>Till now govt has only come up with policies that stop pollution coming from vehicles but we feel the problem of methane emission has gone unnoticed</a:t>
            </a:r>
          </a:p>
        </p:txBody>
      </p:sp>
      <p:sp>
        <p:nvSpPr>
          <p:cNvPr id="11" name="TextBox 10">
            <a:extLst>
              <a:ext uri="{FF2B5EF4-FFF2-40B4-BE49-F238E27FC236}">
                <a16:creationId xmlns:a16="http://schemas.microsoft.com/office/drawing/2014/main" id="{0D897CA2-48DF-4BDB-A52C-6AC2EB3DAD1E}"/>
              </a:ext>
            </a:extLst>
          </p:cNvPr>
          <p:cNvSpPr txBox="1"/>
          <p:nvPr/>
        </p:nvSpPr>
        <p:spPr>
          <a:xfrm>
            <a:off x="6796572" y="4057233"/>
            <a:ext cx="2169368" cy="2800767"/>
          </a:xfrm>
          <a:prstGeom prst="rect">
            <a:avLst/>
          </a:prstGeom>
          <a:noFill/>
        </p:spPr>
        <p:txBody>
          <a:bodyPr wrap="square" rtlCol="0">
            <a:spAutoFit/>
          </a:bodyPr>
          <a:lstStyle/>
          <a:p>
            <a:r>
              <a:rPr lang="en-US" sz="1600" dirty="0">
                <a:solidFill>
                  <a:srgbClr val="FF0000"/>
                </a:solidFill>
                <a:latin typeface="Bahnschrift SemiCondensed" panose="020B0502040204020203" pitchFamily="34" charset="0"/>
              </a:rPr>
              <a:t>Ruminating animals produce more harmful greenhouse gases compared to vehicles but no one seems to care, thus we came up with the idea to make something to keep methane emissions from ruminating animals in check</a:t>
            </a:r>
          </a:p>
        </p:txBody>
      </p:sp>
      <p:sp>
        <p:nvSpPr>
          <p:cNvPr id="12" name="Oval 11">
            <a:extLst>
              <a:ext uri="{FF2B5EF4-FFF2-40B4-BE49-F238E27FC236}">
                <a16:creationId xmlns:a16="http://schemas.microsoft.com/office/drawing/2014/main" id="{B12698FE-3C7C-4042-ABCE-E346C98B976C}"/>
              </a:ext>
            </a:extLst>
          </p:cNvPr>
          <p:cNvSpPr/>
          <p:nvPr/>
        </p:nvSpPr>
        <p:spPr>
          <a:xfrm>
            <a:off x="3200400" y="5181600"/>
            <a:ext cx="2362200" cy="14813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4262543-2C39-43D6-9CE4-9D51065F2900}"/>
              </a:ext>
            </a:extLst>
          </p:cNvPr>
          <p:cNvCxnSpPr/>
          <p:nvPr/>
        </p:nvCxnSpPr>
        <p:spPr>
          <a:xfrm>
            <a:off x="3931687" y="5715000"/>
            <a:ext cx="86891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40863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4F31D6-471C-4B11-BA6D-E4DCA9064B61}"/>
              </a:ext>
            </a:extLst>
          </p:cNvPr>
          <p:cNvSpPr/>
          <p:nvPr/>
        </p:nvSpPr>
        <p:spPr>
          <a:xfrm>
            <a:off x="-1912987" y="-129360"/>
            <a:ext cx="9144001"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OUR IDEA</a:t>
            </a:r>
          </a:p>
        </p:txBody>
      </p:sp>
      <p:sp>
        <p:nvSpPr>
          <p:cNvPr id="3" name="TextBox 2">
            <a:extLst>
              <a:ext uri="{FF2B5EF4-FFF2-40B4-BE49-F238E27FC236}">
                <a16:creationId xmlns:a16="http://schemas.microsoft.com/office/drawing/2014/main" id="{185AA2AA-0D6B-4352-A003-36597CBE34B2}"/>
              </a:ext>
            </a:extLst>
          </p:cNvPr>
          <p:cNvSpPr txBox="1"/>
          <p:nvPr/>
        </p:nvSpPr>
        <p:spPr>
          <a:xfrm>
            <a:off x="0" y="608625"/>
            <a:ext cx="5410200" cy="63608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Bahnschrift SemiCondensed" panose="020B0502040204020203" pitchFamily="34" charset="0"/>
              </a:rPr>
              <a:t>The idea is basically our attempt to reduce global warming.</a:t>
            </a:r>
          </a:p>
          <a:p>
            <a:pPr marL="285750" indent="-285750">
              <a:lnSpc>
                <a:spcPct val="150000"/>
              </a:lnSpc>
              <a:buFont typeface="Arial" panose="020B0604020202020204" pitchFamily="34" charset="0"/>
              <a:buChar char="•"/>
            </a:pPr>
            <a:r>
              <a:rPr lang="en-US" dirty="0">
                <a:latin typeface="Bahnschrift SemiCondensed" panose="020B0502040204020203" pitchFamily="34" charset="0"/>
              </a:rPr>
              <a:t>As shocking as it might sound, </a:t>
            </a:r>
            <a:r>
              <a:rPr lang="en-US" sz="2000" dirty="0">
                <a:solidFill>
                  <a:srgbClr val="FF0000"/>
                </a:solidFill>
                <a:latin typeface="Bahnschrift SemiCondensed" panose="020B0502040204020203" pitchFamily="34" charset="0"/>
              </a:rPr>
              <a:t>Grazing animals can produce huge amounts of methane in a single day</a:t>
            </a:r>
            <a:r>
              <a:rPr lang="en-US" dirty="0">
                <a:latin typeface="Bahnschrift SemiCondensed" panose="020B0502040204020203" pitchFamily="34" charset="0"/>
              </a:rPr>
              <a:t>.</a:t>
            </a:r>
            <a:br>
              <a:rPr lang="en-US" dirty="0">
                <a:latin typeface="Bahnschrift SemiCondensed" panose="020B0502040204020203" pitchFamily="34" charset="0"/>
              </a:rPr>
            </a:br>
            <a:r>
              <a:rPr lang="en-US" dirty="0">
                <a:latin typeface="Bahnschrift SemiCondensed" panose="020B0502040204020203" pitchFamily="34" charset="0"/>
              </a:rPr>
              <a:t>As good as methane is as a fuel, it simply isn’t good for our environment if left to escape out in the open.</a:t>
            </a:r>
          </a:p>
          <a:p>
            <a:pPr marL="285750" indent="-285750">
              <a:lnSpc>
                <a:spcPct val="150000"/>
              </a:lnSpc>
              <a:buFont typeface="Arial" panose="020B0604020202020204" pitchFamily="34" charset="0"/>
              <a:buChar char="•"/>
            </a:pPr>
            <a:r>
              <a:rPr lang="en-US" dirty="0">
                <a:latin typeface="Bahnschrift SemiCondensed" panose="020B0502040204020203" pitchFamily="34" charset="0"/>
              </a:rPr>
              <a:t>The project we are working on now aims to </a:t>
            </a:r>
            <a:r>
              <a:rPr lang="en-US" dirty="0">
                <a:solidFill>
                  <a:srgbClr val="FF0000"/>
                </a:solidFill>
                <a:latin typeface="Bahnschrift SemiCondensed" panose="020B0502040204020203" pitchFamily="34" charset="0"/>
              </a:rPr>
              <a:t>trap as many impurities as possible</a:t>
            </a:r>
            <a:r>
              <a:rPr lang="en-US" dirty="0">
                <a:latin typeface="Bahnschrift SemiCondensed" panose="020B0502040204020203" pitchFamily="34" charset="0"/>
              </a:rPr>
              <a:t> that are produced from a grazing animal flatulating(passing gas).</a:t>
            </a:r>
          </a:p>
          <a:p>
            <a:pPr marL="285750" indent="-285750">
              <a:lnSpc>
                <a:spcPct val="150000"/>
              </a:lnSpc>
              <a:buFont typeface="Arial" panose="020B0604020202020204" pitchFamily="34" charset="0"/>
              <a:buChar char="•"/>
            </a:pPr>
            <a:r>
              <a:rPr lang="en-US" dirty="0">
                <a:latin typeface="Bahnschrift SemiCondensed" panose="020B0502040204020203" pitchFamily="34" charset="0"/>
              </a:rPr>
              <a:t>Our product is a </a:t>
            </a:r>
            <a:r>
              <a:rPr lang="en-US" dirty="0">
                <a:solidFill>
                  <a:srgbClr val="FF0000"/>
                </a:solidFill>
                <a:latin typeface="Bahnschrift SemiCondensed" panose="020B0502040204020203" pitchFamily="34" charset="0"/>
              </a:rPr>
              <a:t>cost efficient</a:t>
            </a:r>
            <a:r>
              <a:rPr lang="en-US" dirty="0">
                <a:latin typeface="Bahnschrift SemiCondensed" panose="020B0502040204020203" pitchFamily="34" charset="0"/>
              </a:rPr>
              <a:t> apparatus, that’ll be placed </a:t>
            </a:r>
            <a:r>
              <a:rPr lang="en-US" dirty="0">
                <a:solidFill>
                  <a:srgbClr val="FF0000"/>
                </a:solidFill>
                <a:latin typeface="Bahnschrift SemiCondensed" panose="020B0502040204020203" pitchFamily="34" charset="0"/>
              </a:rPr>
              <a:t>on the back of grazing animal</a:t>
            </a:r>
            <a:r>
              <a:rPr lang="en-US" dirty="0">
                <a:latin typeface="Bahnschrift SemiCondensed" panose="020B0502040204020203" pitchFamily="34" charset="0"/>
              </a:rPr>
              <a:t>.</a:t>
            </a:r>
          </a:p>
          <a:p>
            <a:pPr marL="285750" indent="-285750">
              <a:lnSpc>
                <a:spcPct val="150000"/>
              </a:lnSpc>
              <a:buFont typeface="Arial" panose="020B0604020202020204" pitchFamily="34" charset="0"/>
              <a:buChar char="•"/>
            </a:pPr>
            <a:r>
              <a:rPr lang="en-US" dirty="0">
                <a:latin typeface="Bahnschrift SemiCondensed" panose="020B0502040204020203" pitchFamily="34" charset="0"/>
              </a:rPr>
              <a:t>The prototype we are developing as of now, Isn’t exactly what we dreamed our product to be like. The rules and restrictions of the event won’t allow us to make the product in its entirety.</a:t>
            </a:r>
          </a:p>
        </p:txBody>
      </p:sp>
      <p:pic>
        <p:nvPicPr>
          <p:cNvPr id="5" name="Picture 4">
            <a:extLst>
              <a:ext uri="{FF2B5EF4-FFF2-40B4-BE49-F238E27FC236}">
                <a16:creationId xmlns:a16="http://schemas.microsoft.com/office/drawing/2014/main" id="{F02BF26A-5A8E-4FA5-9383-A20562EE42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0469" y="0"/>
            <a:ext cx="3813531" cy="6858000"/>
          </a:xfrm>
          <a:prstGeom prst="rect">
            <a:avLst/>
          </a:prstGeom>
        </p:spPr>
      </p:pic>
    </p:spTree>
    <p:extLst>
      <p:ext uri="{BB962C8B-B14F-4D97-AF65-F5344CB8AC3E}">
        <p14:creationId xmlns:p14="http://schemas.microsoft.com/office/powerpoint/2010/main" val="3713479551"/>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F14461-3D5E-47AE-9150-F125AEE1F5A0}"/>
              </a:ext>
            </a:extLst>
          </p:cNvPr>
          <p:cNvSpPr/>
          <p:nvPr/>
        </p:nvSpPr>
        <p:spPr>
          <a:xfrm>
            <a:off x="0" y="-44749"/>
            <a:ext cx="9144000" cy="923330"/>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4" name="TextBox 3">
            <a:extLst>
              <a:ext uri="{FF2B5EF4-FFF2-40B4-BE49-F238E27FC236}">
                <a16:creationId xmlns:a16="http://schemas.microsoft.com/office/drawing/2014/main" id="{26C64A04-9478-44F7-B8DB-26CC79361E70}"/>
              </a:ext>
            </a:extLst>
          </p:cNvPr>
          <p:cNvSpPr txBox="1"/>
          <p:nvPr/>
        </p:nvSpPr>
        <p:spPr>
          <a:xfrm>
            <a:off x="348151" y="659106"/>
            <a:ext cx="8534400" cy="2944524"/>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a:latin typeface="Bahnschrift SemiCondensed" panose="020B0502040204020203" pitchFamily="34" charset="0"/>
              </a:rPr>
              <a:t>The </a:t>
            </a:r>
            <a:r>
              <a:rPr lang="en-US" dirty="0">
                <a:solidFill>
                  <a:srgbClr val="FF0000"/>
                </a:solidFill>
                <a:latin typeface="Bahnschrift SemiCondensed" panose="020B0502040204020203" pitchFamily="34" charset="0"/>
              </a:rPr>
              <a:t>flatulence(gas)</a:t>
            </a:r>
            <a:r>
              <a:rPr lang="en-US" dirty="0">
                <a:latin typeface="Bahnschrift SemiCondensed" panose="020B0502040204020203" pitchFamily="34" charset="0"/>
              </a:rPr>
              <a:t> of Ruminating animals would be </a:t>
            </a:r>
            <a:r>
              <a:rPr lang="en-US" dirty="0">
                <a:solidFill>
                  <a:srgbClr val="FF0000"/>
                </a:solidFill>
                <a:latin typeface="Bahnschrift SemiCondensed" panose="020B0502040204020203" pitchFamily="34" charset="0"/>
              </a:rPr>
              <a:t>sucked into the apparatus</a:t>
            </a:r>
            <a:r>
              <a:rPr lang="en-US" dirty="0">
                <a:latin typeface="Bahnschrift SemiCondensed" panose="020B0502040204020203" pitchFamily="34" charset="0"/>
              </a:rPr>
              <a:t>/product.</a:t>
            </a:r>
          </a:p>
          <a:p>
            <a:pPr marL="285750" indent="-285750">
              <a:lnSpc>
                <a:spcPct val="150000"/>
              </a:lnSpc>
              <a:buFont typeface="Wingdings" panose="05000000000000000000" pitchFamily="2" charset="2"/>
              <a:buChar char="v"/>
            </a:pPr>
            <a:r>
              <a:rPr lang="en-US" dirty="0">
                <a:latin typeface="Bahnschrift SemiCondensed" panose="020B0502040204020203" pitchFamily="34" charset="0"/>
              </a:rPr>
              <a:t>It’ll be made to </a:t>
            </a:r>
            <a:r>
              <a:rPr lang="en-US" dirty="0">
                <a:solidFill>
                  <a:srgbClr val="FF0000"/>
                </a:solidFill>
                <a:latin typeface="Bahnschrift SemiCondensed" panose="020B0502040204020203" pitchFamily="34" charset="0"/>
              </a:rPr>
              <a:t>pass through Activated Carbon Filter</a:t>
            </a:r>
            <a:r>
              <a:rPr lang="en-US" dirty="0">
                <a:latin typeface="Bahnschrift SemiCondensed" panose="020B0502040204020203" pitchFamily="34" charset="0"/>
              </a:rPr>
              <a:t>.</a:t>
            </a:r>
          </a:p>
          <a:p>
            <a:pPr marL="285750" indent="-285750">
              <a:lnSpc>
                <a:spcPct val="150000"/>
              </a:lnSpc>
              <a:buFont typeface="Wingdings" panose="05000000000000000000" pitchFamily="2" charset="2"/>
              <a:buChar char="v"/>
            </a:pPr>
            <a:r>
              <a:rPr lang="en-US" dirty="0">
                <a:latin typeface="Bahnschrift SemiCondensed" panose="020B0502040204020203" pitchFamily="34" charset="0"/>
              </a:rPr>
              <a:t>The </a:t>
            </a:r>
            <a:r>
              <a:rPr lang="en-US" dirty="0">
                <a:solidFill>
                  <a:srgbClr val="FF0000"/>
                </a:solidFill>
                <a:latin typeface="Bahnschrift SemiCondensed" panose="020B0502040204020203" pitchFamily="34" charset="0"/>
              </a:rPr>
              <a:t>impurities</a:t>
            </a:r>
            <a:r>
              <a:rPr lang="en-US" dirty="0">
                <a:latin typeface="Bahnschrift SemiCondensed" panose="020B0502040204020203" pitchFamily="34" charset="0"/>
              </a:rPr>
              <a:t> would be </a:t>
            </a:r>
            <a:r>
              <a:rPr lang="en-US" dirty="0">
                <a:solidFill>
                  <a:srgbClr val="FF0000"/>
                </a:solidFill>
                <a:latin typeface="Bahnschrift SemiCondensed" panose="020B0502040204020203" pitchFamily="34" charset="0"/>
              </a:rPr>
              <a:t>adsorbed </a:t>
            </a:r>
            <a:r>
              <a:rPr lang="en-US" dirty="0">
                <a:latin typeface="Bahnschrift SemiCondensed" panose="020B0502040204020203" pitchFamily="34" charset="0"/>
              </a:rPr>
              <a:t>by the activated carbon filter.</a:t>
            </a:r>
          </a:p>
          <a:p>
            <a:pPr marL="285750" indent="-285750">
              <a:lnSpc>
                <a:spcPct val="150000"/>
              </a:lnSpc>
              <a:buFont typeface="Wingdings" panose="05000000000000000000" pitchFamily="2" charset="2"/>
              <a:buChar char="v"/>
            </a:pPr>
            <a:r>
              <a:rPr lang="en-US" dirty="0">
                <a:latin typeface="Bahnschrift SemiCondensed" panose="020B0502040204020203" pitchFamily="34" charset="0"/>
              </a:rPr>
              <a:t>Thus </a:t>
            </a:r>
            <a:r>
              <a:rPr lang="en-US" dirty="0">
                <a:solidFill>
                  <a:srgbClr val="FF0000"/>
                </a:solidFill>
                <a:latin typeface="Bahnschrift SemiCondensed" panose="020B0502040204020203" pitchFamily="34" charset="0"/>
              </a:rPr>
              <a:t>storing the all the impurities </a:t>
            </a:r>
            <a:r>
              <a:rPr lang="en-US" dirty="0">
                <a:latin typeface="Bahnschrift SemiCondensed" panose="020B0502040204020203" pitchFamily="34" charset="0"/>
              </a:rPr>
              <a:t>within our filter before they escape into the environment.</a:t>
            </a:r>
          </a:p>
          <a:p>
            <a:pPr marL="285750" indent="-285750">
              <a:lnSpc>
                <a:spcPct val="150000"/>
              </a:lnSpc>
              <a:buFont typeface="Wingdings" panose="05000000000000000000" pitchFamily="2" charset="2"/>
              <a:buChar char="v"/>
            </a:pPr>
            <a:r>
              <a:rPr lang="en-US" dirty="0">
                <a:latin typeface="Bahnschrift SemiCondensed" panose="020B0502040204020203" pitchFamily="34" charset="0"/>
              </a:rPr>
              <a:t>With the resources we have we can’t guarantee the efficiency to be a lot, but in future we </a:t>
            </a:r>
            <a:r>
              <a:rPr lang="en-US" dirty="0">
                <a:solidFill>
                  <a:srgbClr val="FF0000"/>
                </a:solidFill>
                <a:latin typeface="Bahnschrift SemiCondensed" panose="020B0502040204020203" pitchFamily="34" charset="0"/>
              </a:rPr>
              <a:t>plan to add a pressurized tank</a:t>
            </a:r>
            <a:r>
              <a:rPr lang="en-US" dirty="0">
                <a:latin typeface="Bahnschrift SemiCondensed" panose="020B0502040204020203" pitchFamily="34" charset="0"/>
              </a:rPr>
              <a:t> that could store methane which can be used by us humans for our own purpose.</a:t>
            </a:r>
          </a:p>
        </p:txBody>
      </p:sp>
      <p:pic>
        <p:nvPicPr>
          <p:cNvPr id="5" name="Picture 4">
            <a:extLst>
              <a:ext uri="{FF2B5EF4-FFF2-40B4-BE49-F238E27FC236}">
                <a16:creationId xmlns:a16="http://schemas.microsoft.com/office/drawing/2014/main" id="{59625A1D-06A5-48D6-AFB8-5DCDF932E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518594"/>
            <a:ext cx="4310551" cy="3007526"/>
          </a:xfrm>
          <a:prstGeom prst="rect">
            <a:avLst/>
          </a:prstGeom>
        </p:spPr>
      </p:pic>
      <p:pic>
        <p:nvPicPr>
          <p:cNvPr id="7" name="Picture 6">
            <a:extLst>
              <a:ext uri="{FF2B5EF4-FFF2-40B4-BE49-F238E27FC236}">
                <a16:creationId xmlns:a16="http://schemas.microsoft.com/office/drawing/2014/main" id="{EF4F677F-6F6F-44F3-9E5C-B8115DFC4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339406"/>
            <a:ext cx="4438650" cy="3186714"/>
          </a:xfrm>
          <a:prstGeom prst="rect">
            <a:avLst/>
          </a:prstGeom>
        </p:spPr>
      </p:pic>
    </p:spTree>
    <p:extLst>
      <p:ext uri="{BB962C8B-B14F-4D97-AF65-F5344CB8AC3E}">
        <p14:creationId xmlns:p14="http://schemas.microsoft.com/office/powerpoint/2010/main" val="3580105747"/>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D1C842-5A42-4DBB-B933-DD9E1BC85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0"/>
            <a:ext cx="8662256" cy="6007331"/>
          </a:xfrm>
          <a:prstGeom prst="rect">
            <a:avLst/>
          </a:prstGeom>
        </p:spPr>
      </p:pic>
      <p:sp>
        <p:nvSpPr>
          <p:cNvPr id="6" name="TextBox 5">
            <a:extLst>
              <a:ext uri="{FF2B5EF4-FFF2-40B4-BE49-F238E27FC236}">
                <a16:creationId xmlns:a16="http://schemas.microsoft.com/office/drawing/2014/main" id="{0D6108D3-F826-4596-B9E7-0617710AF32D}"/>
              </a:ext>
            </a:extLst>
          </p:cNvPr>
          <p:cNvSpPr txBox="1"/>
          <p:nvPr/>
        </p:nvSpPr>
        <p:spPr>
          <a:xfrm>
            <a:off x="2438400" y="6027548"/>
            <a:ext cx="4191000" cy="646331"/>
          </a:xfrm>
          <a:prstGeom prst="rect">
            <a:avLst/>
          </a:prstGeom>
          <a:noFill/>
        </p:spPr>
        <p:txBody>
          <a:bodyPr wrap="square" rtlCol="0">
            <a:spAutoFit/>
          </a:bodyPr>
          <a:lstStyle/>
          <a:p>
            <a:pPr algn="ctr"/>
            <a:r>
              <a:rPr lang="en-US" b="1" u="sng" dirty="0"/>
              <a:t>FIG 1: Illustration of how the mask would look like.</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BECF42A-11F1-4079-B637-3EEDB43DA446}"/>
                  </a:ext>
                </a:extLst>
              </p:cNvPr>
              <p:cNvSpPr/>
              <p:nvPr/>
            </p:nvSpPr>
            <p:spPr>
              <a:xfrm>
                <a:off x="1133762" y="3810000"/>
                <a:ext cx="11736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8" name="Rectangle 7">
                <a:extLst>
                  <a:ext uri="{FF2B5EF4-FFF2-40B4-BE49-F238E27FC236}">
                    <a16:creationId xmlns:a16="http://schemas.microsoft.com/office/drawing/2014/main" id="{3BECF42A-11F1-4079-B637-3EEDB43DA446}"/>
                  </a:ext>
                </a:extLst>
              </p:cNvPr>
              <p:cNvSpPr>
                <a:spLocks noRot="1" noChangeAspect="1" noMove="1" noResize="1" noEditPoints="1" noAdjustHandles="1" noChangeArrowheads="1" noChangeShapeType="1" noTextEdit="1"/>
              </p:cNvSpPr>
              <p:nvPr/>
            </p:nvSpPr>
            <p:spPr>
              <a:xfrm>
                <a:off x="1133762" y="3810000"/>
                <a:ext cx="1173602"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869315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1560</TotalTime>
  <Words>1020</Words>
  <Application>Microsoft Office PowerPoint</Application>
  <PresentationFormat>On-screen Show (4:3)</PresentationFormat>
  <Paragraphs>113</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Bahnschrift Light SemiCondensed</vt:lpstr>
      <vt:lpstr>Bahnschrift SemiBold SemiConden</vt:lpstr>
      <vt:lpstr>Bahnschrift SemiCondensed</vt:lpstr>
      <vt:lpstr>Calibri</vt:lpstr>
      <vt:lpstr>Cambria Math</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dc:creator>
  <cp:lastModifiedBy> </cp:lastModifiedBy>
  <cp:revision>125</cp:revision>
  <dcterms:created xsi:type="dcterms:W3CDTF">2018-03-18T17:19:55Z</dcterms:created>
  <dcterms:modified xsi:type="dcterms:W3CDTF">2018-07-26T16:51:42Z</dcterms:modified>
</cp:coreProperties>
</file>